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20.webp" ContentType="image/webp"/>
  <Override PartName="/ppt/media/image24.svg" ContentType="image/svg+xml"/>
  <Override PartName="/ppt/media/image29.svg" ContentType="image/svg+xml"/>
  <Override PartName="/ppt/media/image32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302" r:id="rId4"/>
    <p:sldId id="304" r:id="rId5"/>
    <p:sldId id="305" r:id="rId7"/>
    <p:sldId id="306" r:id="rId8"/>
    <p:sldId id="308" r:id="rId9"/>
    <p:sldId id="309" r:id="rId10"/>
    <p:sldId id="325" r:id="rId11"/>
    <p:sldId id="311" r:id="rId12"/>
    <p:sldId id="326" r:id="rId13"/>
    <p:sldId id="312" r:id="rId14"/>
    <p:sldId id="313" r:id="rId15"/>
    <p:sldId id="314" r:id="rId16"/>
    <p:sldId id="316" r:id="rId17"/>
    <p:sldId id="317" r:id="rId18"/>
    <p:sldId id="318" r:id="rId19"/>
    <p:sldId id="320" r:id="rId20"/>
    <p:sldId id="321" r:id="rId21"/>
    <p:sldId id="322" r:id="rId22"/>
    <p:sldId id="323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0" userDrawn="1">
          <p15:clr>
            <a:srgbClr val="A4A3A4"/>
          </p15:clr>
        </p15:guide>
        <p15:guide id="2" pos="38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5" name="作者" initials="A" lastIdx="0" clrIdx="24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40"/>
        <p:guide pos="3815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381.xml"/><Relationship Id="rId27" Type="http://schemas.openxmlformats.org/officeDocument/2006/relationships/commentAuthors" Target="commentAuthors.xml"/><Relationship Id="rId26" Type="http://schemas.openxmlformats.org/officeDocument/2006/relationships/tableStyles" Target="tableStyles.xml"/><Relationship Id="rId25" Type="http://schemas.openxmlformats.org/officeDocument/2006/relationships/viewProps" Target="viewProps.xml"/><Relationship Id="rId24" Type="http://schemas.openxmlformats.org/officeDocument/2006/relationships/presProps" Target="presProps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pPr indent="0"/>
            <a:endParaRPr lang="zh-CN" altLang="en-US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endParaRPr lang="zh-CN" altLang="en-US" b="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举几个例子：</a:t>
            </a:r>
            <a:endParaRPr lang="zh-CN" altLang="en-US"/>
          </a:p>
          <a:p>
            <a:r>
              <a:rPr lang="zh-CN" altLang="en-US"/>
              <a:t>初创、规模较小、简单决策的零售企业，需要创始人IP讲情怀。</a:t>
            </a:r>
            <a:endParaRPr lang="zh-CN" altLang="en-US"/>
          </a:p>
          <a:p>
            <a:r>
              <a:rPr lang="zh-CN" altLang="en-US"/>
              <a:t>初创、规模较小、复杂决策的宠物企业，需要创始人IP讲情怀，销售IP1对1跟进销转。</a:t>
            </a:r>
            <a:endParaRPr lang="zh-CN" altLang="en-US"/>
          </a:p>
          <a:p>
            <a:r>
              <a:rPr lang="zh-CN" altLang="en-US"/>
              <a:t>美妆、母婴这类需要教育、提升认知的品类，在创始人IP、销售IP的基础上，还需要搭配专家IP，根据业务线，甚至要搭配多个专家IP。</a:t>
            </a:r>
            <a:endParaRPr lang="zh-CN" altLang="en-US"/>
          </a:p>
          <a:p>
            <a:r>
              <a:rPr lang="zh-CN" altLang="en-US"/>
              <a:t>等到企业发展到了一定阶段，还需要打造品牌IP，塑造品牌调性、价值观。</a:t>
            </a:r>
            <a:endParaRPr lang="zh-CN" altLang="en-US"/>
          </a:p>
          <a:p>
            <a:r>
              <a:rPr lang="zh-CN" altLang="en-US"/>
              <a:t>那么，以上几个IP之间他们具体分工、职责、调性有什么区别呢？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举几个例子：</a:t>
            </a:r>
            <a:endParaRPr lang="zh-CN" altLang="en-US"/>
          </a:p>
          <a:p>
            <a:r>
              <a:rPr lang="zh-CN" altLang="en-US"/>
              <a:t>初创、规模较小、简单决策的零售企业，需要创始人IP讲情怀。</a:t>
            </a:r>
            <a:endParaRPr lang="zh-CN" altLang="en-US"/>
          </a:p>
          <a:p>
            <a:r>
              <a:rPr lang="zh-CN" altLang="en-US"/>
              <a:t>初创、规模较小、复杂决策的宠物企业，需要创始人IP讲情怀，销售IP1对1跟进销转。</a:t>
            </a:r>
            <a:endParaRPr lang="zh-CN" altLang="en-US"/>
          </a:p>
          <a:p>
            <a:r>
              <a:rPr lang="zh-CN" altLang="en-US"/>
              <a:t>美妆、母婴这类需要教育、提升认知的品类，在创始人IP、销售IP的基础上，还需要搭配专家IP，根据业务线，甚至要搭配多个专家IP。</a:t>
            </a:r>
            <a:endParaRPr lang="zh-CN" altLang="en-US"/>
          </a:p>
          <a:p>
            <a:r>
              <a:rPr lang="zh-CN" altLang="en-US"/>
              <a:t>等到企业发展到了一定阶段，还需要打造品牌IP，塑造品牌调性、价值观。</a:t>
            </a:r>
            <a:endParaRPr lang="zh-CN" altLang="en-US"/>
          </a:p>
          <a:p>
            <a:r>
              <a:rPr lang="zh-CN" altLang="en-US"/>
              <a:t>那么，以上几个IP之间他们具体分工、职责、调性有什么区别呢？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举几个例子：</a:t>
            </a:r>
            <a:endParaRPr lang="zh-CN" altLang="en-US"/>
          </a:p>
          <a:p>
            <a:r>
              <a:rPr lang="zh-CN" altLang="en-US"/>
              <a:t>初创、规模较小、简单决策的零售企业，需要创始人IP讲情怀。</a:t>
            </a:r>
            <a:endParaRPr lang="zh-CN" altLang="en-US"/>
          </a:p>
          <a:p>
            <a:r>
              <a:rPr lang="zh-CN" altLang="en-US"/>
              <a:t>初创、规模较小、复杂决策的宠物企业，需要创始人IP讲情怀，销售IP1对1跟进销转。</a:t>
            </a:r>
            <a:endParaRPr lang="zh-CN" altLang="en-US"/>
          </a:p>
          <a:p>
            <a:r>
              <a:rPr lang="zh-CN" altLang="en-US"/>
              <a:t>美妆、母婴这类需要教育、提升认知的品类，在创始人IP、销售IP的基础上，还需要搭配专家IP，根据业务线，甚至要搭配多个专家IP。</a:t>
            </a:r>
            <a:endParaRPr lang="zh-CN" altLang="en-US"/>
          </a:p>
          <a:p>
            <a:r>
              <a:rPr lang="zh-CN" altLang="en-US"/>
              <a:t>等到企业发展到了一定阶段，还需要打造品牌IP，塑造品牌调性、价值观。</a:t>
            </a:r>
            <a:endParaRPr lang="zh-CN" altLang="en-US"/>
          </a:p>
          <a:p>
            <a:r>
              <a:rPr lang="zh-CN" altLang="en-US"/>
              <a:t>那么，以上几个IP之间他们具体分工、职责、调性有什么区别呢？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举几个例子：</a:t>
            </a:r>
            <a:endParaRPr lang="zh-CN" altLang="en-US"/>
          </a:p>
          <a:p>
            <a:r>
              <a:rPr lang="zh-CN" altLang="en-US"/>
              <a:t>初创、规模较小、简单决策的零售企业，需要创始人IP讲情怀。</a:t>
            </a:r>
            <a:endParaRPr lang="zh-CN" altLang="en-US"/>
          </a:p>
          <a:p>
            <a:r>
              <a:rPr lang="zh-CN" altLang="en-US"/>
              <a:t>初创、规模较小、复杂决策的宠物企业，需要创始人IP讲情怀，销售IP1对1跟进销转。</a:t>
            </a:r>
            <a:endParaRPr lang="zh-CN" altLang="en-US"/>
          </a:p>
          <a:p>
            <a:r>
              <a:rPr lang="zh-CN" altLang="en-US"/>
              <a:t>美妆、母婴这类需要教育、提升认知的品类，在创始人IP、销售IP的基础上，还需要搭配专家IP，根据业务线，甚至要搭配多个专家IP。</a:t>
            </a:r>
            <a:endParaRPr lang="zh-CN" altLang="en-US"/>
          </a:p>
          <a:p>
            <a:r>
              <a:rPr lang="zh-CN" altLang="en-US"/>
              <a:t>等到企业发展到了一定阶段，还需要打造品牌IP，塑造品牌调性、价值观。</a:t>
            </a:r>
            <a:endParaRPr lang="zh-CN" altLang="en-US"/>
          </a:p>
          <a:p>
            <a:r>
              <a:rPr lang="zh-CN" altLang="en-US"/>
              <a:t>那么，以上几个IP之间他们具体分工、职责、调性有什么区别呢？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7.xml"/><Relationship Id="rId8" Type="http://schemas.openxmlformats.org/officeDocument/2006/relationships/tags" Target="../tags/tag66.xml"/><Relationship Id="rId7" Type="http://schemas.openxmlformats.org/officeDocument/2006/relationships/image" Target="../media/image3.png"/><Relationship Id="rId6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tags" Target="../tags/tag64.xml"/><Relationship Id="rId3" Type="http://schemas.openxmlformats.org/officeDocument/2006/relationships/image" Target="../media/image1.png"/><Relationship Id="rId2" Type="http://schemas.openxmlformats.org/officeDocument/2006/relationships/tags" Target="../tags/tag63.xml"/><Relationship Id="rId11" Type="http://schemas.openxmlformats.org/officeDocument/2006/relationships/tags" Target="../tags/tag69.xml"/><Relationship Id="rId10" Type="http://schemas.openxmlformats.org/officeDocument/2006/relationships/tags" Target="../tags/tag68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74.xml"/><Relationship Id="rId8" Type="http://schemas.openxmlformats.org/officeDocument/2006/relationships/tags" Target="../tags/tag73.xml"/><Relationship Id="rId7" Type="http://schemas.openxmlformats.org/officeDocument/2006/relationships/image" Target="../media/image5.png"/><Relationship Id="rId6" Type="http://schemas.openxmlformats.org/officeDocument/2006/relationships/tags" Target="../tags/tag72.xml"/><Relationship Id="rId5" Type="http://schemas.openxmlformats.org/officeDocument/2006/relationships/image" Target="../media/image4.png"/><Relationship Id="rId4" Type="http://schemas.openxmlformats.org/officeDocument/2006/relationships/tags" Target="../tags/tag71.xml"/><Relationship Id="rId3" Type="http://schemas.openxmlformats.org/officeDocument/2006/relationships/image" Target="../media/image1.png"/><Relationship Id="rId2" Type="http://schemas.openxmlformats.org/officeDocument/2006/relationships/tags" Target="../tags/tag70.xml"/><Relationship Id="rId12" Type="http://schemas.openxmlformats.org/officeDocument/2006/relationships/tags" Target="../tags/tag77.xml"/><Relationship Id="rId11" Type="http://schemas.openxmlformats.org/officeDocument/2006/relationships/tags" Target="../tags/tag76.xml"/><Relationship Id="rId10" Type="http://schemas.openxmlformats.org/officeDocument/2006/relationships/tags" Target="../tags/tag75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8.png"/><Relationship Id="rId8" Type="http://schemas.openxmlformats.org/officeDocument/2006/relationships/tags" Target="../tags/tag81.xml"/><Relationship Id="rId7" Type="http://schemas.openxmlformats.org/officeDocument/2006/relationships/image" Target="../media/image7.png"/><Relationship Id="rId6" Type="http://schemas.openxmlformats.org/officeDocument/2006/relationships/tags" Target="../tags/tag80.xml"/><Relationship Id="rId5" Type="http://schemas.openxmlformats.org/officeDocument/2006/relationships/image" Target="../media/image1.png"/><Relationship Id="rId4" Type="http://schemas.openxmlformats.org/officeDocument/2006/relationships/tags" Target="../tags/tag79.xml"/><Relationship Id="rId3" Type="http://schemas.openxmlformats.org/officeDocument/2006/relationships/image" Target="../media/image6.jpeg"/><Relationship Id="rId2" Type="http://schemas.openxmlformats.org/officeDocument/2006/relationships/tags" Target="../tags/tag78.xml"/><Relationship Id="rId16" Type="http://schemas.openxmlformats.org/officeDocument/2006/relationships/tags" Target="../tags/tag88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image" Target="../media/image5.png"/><Relationship Id="rId6" Type="http://schemas.openxmlformats.org/officeDocument/2006/relationships/tags" Target="../tags/tag91.xml"/><Relationship Id="rId5" Type="http://schemas.openxmlformats.org/officeDocument/2006/relationships/image" Target="../media/image4.png"/><Relationship Id="rId4" Type="http://schemas.openxmlformats.org/officeDocument/2006/relationships/tags" Target="../tags/tag90.xml"/><Relationship Id="rId3" Type="http://schemas.openxmlformats.org/officeDocument/2006/relationships/image" Target="../media/image1.png"/><Relationship Id="rId2" Type="http://schemas.openxmlformats.org/officeDocument/2006/relationships/tags" Target="../tags/tag89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02.xml"/><Relationship Id="rId8" Type="http://schemas.openxmlformats.org/officeDocument/2006/relationships/tags" Target="../tags/tag101.xml"/><Relationship Id="rId7" Type="http://schemas.openxmlformats.org/officeDocument/2006/relationships/image" Target="../media/image5.png"/><Relationship Id="rId6" Type="http://schemas.openxmlformats.org/officeDocument/2006/relationships/tags" Target="../tags/tag100.xml"/><Relationship Id="rId5" Type="http://schemas.openxmlformats.org/officeDocument/2006/relationships/image" Target="../media/image4.png"/><Relationship Id="rId4" Type="http://schemas.openxmlformats.org/officeDocument/2006/relationships/tags" Target="../tags/tag99.xml"/><Relationship Id="rId3" Type="http://schemas.openxmlformats.org/officeDocument/2006/relationships/image" Target="../media/image1.png"/><Relationship Id="rId2" Type="http://schemas.openxmlformats.org/officeDocument/2006/relationships/tags" Target="../tags/tag98.xml"/><Relationship Id="rId15" Type="http://schemas.openxmlformats.org/officeDocument/2006/relationships/tags" Target="../tags/tag108.xml"/><Relationship Id="rId14" Type="http://schemas.openxmlformats.org/officeDocument/2006/relationships/tags" Target="../tags/tag107.xml"/><Relationship Id="rId13" Type="http://schemas.openxmlformats.org/officeDocument/2006/relationships/tags" Target="../tags/tag106.xml"/><Relationship Id="rId12" Type="http://schemas.openxmlformats.org/officeDocument/2006/relationships/tags" Target="../tags/tag105.xml"/><Relationship Id="rId11" Type="http://schemas.openxmlformats.org/officeDocument/2006/relationships/tags" Target="../tags/tag104.xml"/><Relationship Id="rId10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3.xml"/><Relationship Id="rId8" Type="http://schemas.openxmlformats.org/officeDocument/2006/relationships/tags" Target="../tags/tag112.xml"/><Relationship Id="rId7" Type="http://schemas.openxmlformats.org/officeDocument/2006/relationships/image" Target="../media/image10.png"/><Relationship Id="rId6" Type="http://schemas.openxmlformats.org/officeDocument/2006/relationships/tags" Target="../tags/tag111.xml"/><Relationship Id="rId5" Type="http://schemas.openxmlformats.org/officeDocument/2006/relationships/image" Target="../media/image9.png"/><Relationship Id="rId4" Type="http://schemas.openxmlformats.org/officeDocument/2006/relationships/tags" Target="../tags/tag110.xml"/><Relationship Id="rId3" Type="http://schemas.openxmlformats.org/officeDocument/2006/relationships/image" Target="../media/image1.png"/><Relationship Id="rId2" Type="http://schemas.openxmlformats.org/officeDocument/2006/relationships/tags" Target="../tags/tag109.xml"/><Relationship Id="rId11" Type="http://schemas.openxmlformats.org/officeDocument/2006/relationships/tags" Target="../tags/tag115.xml"/><Relationship Id="rId10" Type="http://schemas.openxmlformats.org/officeDocument/2006/relationships/tags" Target="../tags/tag114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23.xml"/><Relationship Id="rId8" Type="http://schemas.openxmlformats.org/officeDocument/2006/relationships/tags" Target="../tags/tag122.xml"/><Relationship Id="rId7" Type="http://schemas.openxmlformats.org/officeDocument/2006/relationships/image" Target="../media/image5.png"/><Relationship Id="rId6" Type="http://schemas.openxmlformats.org/officeDocument/2006/relationships/tags" Target="../tags/tag121.xml"/><Relationship Id="rId5" Type="http://schemas.openxmlformats.org/officeDocument/2006/relationships/image" Target="../media/image4.png"/><Relationship Id="rId4" Type="http://schemas.openxmlformats.org/officeDocument/2006/relationships/tags" Target="../tags/tag120.xml"/><Relationship Id="rId3" Type="http://schemas.openxmlformats.org/officeDocument/2006/relationships/image" Target="../media/image1.png"/><Relationship Id="rId2" Type="http://schemas.openxmlformats.org/officeDocument/2006/relationships/tags" Target="../tags/tag119.xml"/><Relationship Id="rId13" Type="http://schemas.openxmlformats.org/officeDocument/2006/relationships/tags" Target="../tags/tag127.xml"/><Relationship Id="rId12" Type="http://schemas.openxmlformats.org/officeDocument/2006/relationships/tags" Target="../tags/tag126.xml"/><Relationship Id="rId11" Type="http://schemas.openxmlformats.org/officeDocument/2006/relationships/tags" Target="../tags/tag125.xml"/><Relationship Id="rId10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tags" Target="../tags/tag132.xml"/><Relationship Id="rId8" Type="http://schemas.openxmlformats.org/officeDocument/2006/relationships/tags" Target="../tags/tag131.xml"/><Relationship Id="rId7" Type="http://schemas.openxmlformats.org/officeDocument/2006/relationships/image" Target="../media/image5.png"/><Relationship Id="rId6" Type="http://schemas.openxmlformats.org/officeDocument/2006/relationships/tags" Target="../tags/tag130.xml"/><Relationship Id="rId5" Type="http://schemas.openxmlformats.org/officeDocument/2006/relationships/image" Target="../media/image4.png"/><Relationship Id="rId4" Type="http://schemas.openxmlformats.org/officeDocument/2006/relationships/tags" Target="../tags/tag129.xml"/><Relationship Id="rId3" Type="http://schemas.openxmlformats.org/officeDocument/2006/relationships/image" Target="../media/image1.png"/><Relationship Id="rId2" Type="http://schemas.openxmlformats.org/officeDocument/2006/relationships/tags" Target="../tags/tag128.xml"/><Relationship Id="rId12" Type="http://schemas.openxmlformats.org/officeDocument/2006/relationships/tags" Target="../tags/tag135.xml"/><Relationship Id="rId11" Type="http://schemas.openxmlformats.org/officeDocument/2006/relationships/tags" Target="../tags/tag134.xml"/><Relationship Id="rId10" Type="http://schemas.openxmlformats.org/officeDocument/2006/relationships/tags" Target="../tags/tag13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image" Target="../media/image5.png"/><Relationship Id="rId6" Type="http://schemas.openxmlformats.org/officeDocument/2006/relationships/tags" Target="../tags/tag138.xml"/><Relationship Id="rId5" Type="http://schemas.openxmlformats.org/officeDocument/2006/relationships/image" Target="../media/image4.png"/><Relationship Id="rId4" Type="http://schemas.openxmlformats.org/officeDocument/2006/relationships/tags" Target="../tags/tag137.xml"/><Relationship Id="rId3" Type="http://schemas.openxmlformats.org/officeDocument/2006/relationships/image" Target="../media/image1.png"/><Relationship Id="rId2" Type="http://schemas.openxmlformats.org/officeDocument/2006/relationships/tags" Target="../tags/tag136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7.xml"/><Relationship Id="rId8" Type="http://schemas.openxmlformats.org/officeDocument/2006/relationships/tags" Target="../tags/tag146.xml"/><Relationship Id="rId7" Type="http://schemas.openxmlformats.org/officeDocument/2006/relationships/image" Target="../media/image12.png"/><Relationship Id="rId6" Type="http://schemas.openxmlformats.org/officeDocument/2006/relationships/tags" Target="../tags/tag145.xml"/><Relationship Id="rId5" Type="http://schemas.openxmlformats.org/officeDocument/2006/relationships/image" Target="../media/image11.png"/><Relationship Id="rId4" Type="http://schemas.openxmlformats.org/officeDocument/2006/relationships/tags" Target="../tags/tag144.xml"/><Relationship Id="rId3" Type="http://schemas.openxmlformats.org/officeDocument/2006/relationships/image" Target="../media/image1.png"/><Relationship Id="rId2" Type="http://schemas.openxmlformats.org/officeDocument/2006/relationships/tags" Target="../tags/tag14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tags" Target="../tags/tag149.xml"/><Relationship Id="rId10" Type="http://schemas.openxmlformats.org/officeDocument/2006/relationships/tags" Target="../tags/tag148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57.xml"/><Relationship Id="rId8" Type="http://schemas.openxmlformats.org/officeDocument/2006/relationships/tags" Target="../tags/tag156.xml"/><Relationship Id="rId7" Type="http://schemas.openxmlformats.org/officeDocument/2006/relationships/image" Target="../media/image5.png"/><Relationship Id="rId6" Type="http://schemas.openxmlformats.org/officeDocument/2006/relationships/tags" Target="../tags/tag155.xml"/><Relationship Id="rId5" Type="http://schemas.openxmlformats.org/officeDocument/2006/relationships/image" Target="../media/image4.png"/><Relationship Id="rId4" Type="http://schemas.openxmlformats.org/officeDocument/2006/relationships/tags" Target="../tags/tag154.xml"/><Relationship Id="rId3" Type="http://schemas.openxmlformats.org/officeDocument/2006/relationships/image" Target="../media/image1.png"/><Relationship Id="rId2" Type="http://schemas.openxmlformats.org/officeDocument/2006/relationships/tags" Target="../tags/tag153.xml"/><Relationship Id="rId11" Type="http://schemas.openxmlformats.org/officeDocument/2006/relationships/tags" Target="../tags/tag159.xml"/><Relationship Id="rId10" Type="http://schemas.openxmlformats.org/officeDocument/2006/relationships/tags" Target="../tags/tag158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image" Target="../media/image5.png"/><Relationship Id="rId6" Type="http://schemas.openxmlformats.org/officeDocument/2006/relationships/tags" Target="../tags/tag162.xml"/><Relationship Id="rId5" Type="http://schemas.openxmlformats.org/officeDocument/2006/relationships/image" Target="../media/image4.png"/><Relationship Id="rId4" Type="http://schemas.openxmlformats.org/officeDocument/2006/relationships/tags" Target="../tags/tag161.xml"/><Relationship Id="rId3" Type="http://schemas.openxmlformats.org/officeDocument/2006/relationships/image" Target="../media/image1.png"/><Relationship Id="rId2" Type="http://schemas.openxmlformats.org/officeDocument/2006/relationships/tags" Target="../tags/tag160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74.xml"/><Relationship Id="rId8" Type="http://schemas.openxmlformats.org/officeDocument/2006/relationships/tags" Target="../tags/tag173.xml"/><Relationship Id="rId7" Type="http://schemas.openxmlformats.org/officeDocument/2006/relationships/tags" Target="../tags/tag172.xml"/><Relationship Id="rId6" Type="http://schemas.openxmlformats.org/officeDocument/2006/relationships/image" Target="../media/image5.png"/><Relationship Id="rId5" Type="http://schemas.openxmlformats.org/officeDocument/2006/relationships/tags" Target="../tags/tag171.xml"/><Relationship Id="rId4" Type="http://schemas.openxmlformats.org/officeDocument/2006/relationships/tags" Target="../tags/tag170.xml"/><Relationship Id="rId3" Type="http://schemas.openxmlformats.org/officeDocument/2006/relationships/image" Target="../media/image1.png"/><Relationship Id="rId2" Type="http://schemas.openxmlformats.org/officeDocument/2006/relationships/tags" Target="../tags/tag169.xml"/><Relationship Id="rId12" Type="http://schemas.openxmlformats.org/officeDocument/2006/relationships/tags" Target="../tags/tag177.xml"/><Relationship Id="rId11" Type="http://schemas.openxmlformats.org/officeDocument/2006/relationships/tags" Target="../tags/tag176.xml"/><Relationship Id="rId10" Type="http://schemas.openxmlformats.org/officeDocument/2006/relationships/tags" Target="../tags/tag175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image" Target="../media/image4.png"/><Relationship Id="rId7" Type="http://schemas.openxmlformats.org/officeDocument/2006/relationships/tags" Target="../tags/tag181.xml"/><Relationship Id="rId6" Type="http://schemas.openxmlformats.org/officeDocument/2006/relationships/image" Target="../media/image5.png"/><Relationship Id="rId5" Type="http://schemas.openxmlformats.org/officeDocument/2006/relationships/tags" Target="../tags/tag180.xml"/><Relationship Id="rId4" Type="http://schemas.openxmlformats.org/officeDocument/2006/relationships/tags" Target="../tags/tag179.xml"/><Relationship Id="rId3" Type="http://schemas.openxmlformats.org/officeDocument/2006/relationships/image" Target="../media/image1.png"/><Relationship Id="rId2" Type="http://schemas.openxmlformats.org/officeDocument/2006/relationships/tags" Target="../tags/tag17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9" Type="http://schemas.openxmlformats.org/officeDocument/2006/relationships/tags" Target="../tags/tag194.xml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image" Target="../media/image1.png"/><Relationship Id="rId2" Type="http://schemas.openxmlformats.org/officeDocument/2006/relationships/tags" Target="../tags/tag188.xml"/><Relationship Id="rId10" Type="http://schemas.openxmlformats.org/officeDocument/2006/relationships/tags" Target="../tags/tag195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00.xml"/><Relationship Id="rId8" Type="http://schemas.openxmlformats.org/officeDocument/2006/relationships/image" Target="../media/image4.png"/><Relationship Id="rId7" Type="http://schemas.openxmlformats.org/officeDocument/2006/relationships/tags" Target="../tags/tag199.xml"/><Relationship Id="rId6" Type="http://schemas.openxmlformats.org/officeDocument/2006/relationships/image" Target="../media/image5.png"/><Relationship Id="rId5" Type="http://schemas.openxmlformats.org/officeDocument/2006/relationships/tags" Target="../tags/tag198.xml"/><Relationship Id="rId4" Type="http://schemas.openxmlformats.org/officeDocument/2006/relationships/tags" Target="../tags/tag197.xml"/><Relationship Id="rId3" Type="http://schemas.openxmlformats.org/officeDocument/2006/relationships/image" Target="../media/image1.png"/><Relationship Id="rId2" Type="http://schemas.openxmlformats.org/officeDocument/2006/relationships/tags" Target="../tags/tag196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12.xml"/><Relationship Id="rId8" Type="http://schemas.openxmlformats.org/officeDocument/2006/relationships/tags" Target="../tags/tag211.xml"/><Relationship Id="rId7" Type="http://schemas.openxmlformats.org/officeDocument/2006/relationships/image" Target="../media/image5.png"/><Relationship Id="rId6" Type="http://schemas.openxmlformats.org/officeDocument/2006/relationships/tags" Target="../tags/tag210.xml"/><Relationship Id="rId5" Type="http://schemas.openxmlformats.org/officeDocument/2006/relationships/image" Target="../media/image4.png"/><Relationship Id="rId4" Type="http://schemas.openxmlformats.org/officeDocument/2006/relationships/tags" Target="../tags/tag209.xml"/><Relationship Id="rId3" Type="http://schemas.openxmlformats.org/officeDocument/2006/relationships/image" Target="../media/image1.png"/><Relationship Id="rId2" Type="http://schemas.openxmlformats.org/officeDocument/2006/relationships/tags" Target="../tags/tag208.xml"/><Relationship Id="rId13" Type="http://schemas.openxmlformats.org/officeDocument/2006/relationships/tags" Target="../tags/tag216.xml"/><Relationship Id="rId12" Type="http://schemas.openxmlformats.org/officeDocument/2006/relationships/tags" Target="../tags/tag215.xml"/><Relationship Id="rId11" Type="http://schemas.openxmlformats.org/officeDocument/2006/relationships/tags" Target="../tags/tag214.xml"/><Relationship Id="rId10" Type="http://schemas.openxmlformats.org/officeDocument/2006/relationships/tags" Target="../tags/tag213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7" y="-317"/>
            <a:ext cx="12192635" cy="6857683"/>
          </a:xfrm>
          <a:prstGeom prst="rect">
            <a:avLst/>
          </a:prstGeom>
        </p:spPr>
      </p:pic>
      <p:pic>
        <p:nvPicPr>
          <p:cNvPr id="6" name="图片 5" descr="VCG41N1360610090 [转换]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6232" t="-16342" r="-5628" b="-15829"/>
          <a:stretch>
            <a:fillRect/>
          </a:stretch>
        </p:blipFill>
        <p:spPr>
          <a:xfrm>
            <a:off x="5999480" y="888994"/>
            <a:ext cx="5174602" cy="5079364"/>
          </a:xfrm>
          <a:prstGeom prst="rect">
            <a:avLst/>
          </a:prstGeom>
        </p:spPr>
      </p:pic>
      <p:pic>
        <p:nvPicPr>
          <p:cNvPr id="7" name="图片 6" descr="xiezuo20220704-1548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2645" t="11962" r="16258" b="10444"/>
          <a:stretch>
            <a:fillRect/>
          </a:stretch>
        </p:blipFill>
        <p:spPr>
          <a:xfrm>
            <a:off x="6636385" y="1421327"/>
            <a:ext cx="3901440" cy="4253459"/>
          </a:xfrm>
          <a:prstGeom prst="rect">
            <a:avLst/>
          </a:prstGeom>
        </p:spPr>
      </p:pic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标题 7"/>
          <p:cNvSpPr txBox="1"/>
          <p:nvPr>
            <p:ph type="title" idx="1" hasCustomPrompt="1"/>
            <p:custDataLst>
              <p:tags r:id="rId10"/>
            </p:custDataLst>
          </p:nvPr>
        </p:nvSpPr>
        <p:spPr>
          <a:xfrm>
            <a:off x="1114487" y="1660136"/>
            <a:ext cx="4886572" cy="2461964"/>
          </a:xfrm>
          <a:noFill/>
        </p:spPr>
        <p:txBody>
          <a:bodyPr wrap="square" rtlCol="0" anchor="t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1" lang="zh-CN" altLang="en-US" sz="80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市场营销策划方案</a:t>
            </a:r>
            <a:endParaRPr>
              <a:sym typeface="+mn-ea"/>
            </a:endParaRPr>
          </a:p>
        </p:txBody>
      </p:sp>
      <p:sp>
        <p:nvSpPr>
          <p:cNvPr id="9" name="文本占位符 8"/>
          <p:cNvSpPr/>
          <p:nvPr>
            <p:ph type="body" idx="2" hasCustomPrompt="1"/>
            <p:custDataLst>
              <p:tags r:id="rId11"/>
            </p:custDataLst>
          </p:nvPr>
        </p:nvSpPr>
        <p:spPr>
          <a:xfrm>
            <a:off x="1264756" y="891400"/>
            <a:ext cx="1121461" cy="482189"/>
          </a:xfr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1" lang="en-US" altLang="zh-CN" sz="1600" b="1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202X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7" name="图片 6" descr="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9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-634"/>
            <a:ext cx="12192635" cy="6858317"/>
          </a:xfrm>
          <a:prstGeom prst="rect">
            <a:avLst/>
          </a:prstGeom>
        </p:spPr>
      </p:pic>
      <p:pic>
        <p:nvPicPr>
          <p:cNvPr id="3" name="图片 2" descr="dasdas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-318" y="-634"/>
            <a:ext cx="12192635" cy="6857683"/>
          </a:xfrm>
          <a:prstGeom prst="rect">
            <a:avLst/>
          </a:prstGeom>
        </p:spPr>
      </p:pic>
      <p:pic>
        <p:nvPicPr>
          <p:cNvPr id="2" name="图片 1" descr="图片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-7955" r="-6212"/>
          <a:stretch>
            <a:fillRect/>
          </a:stretch>
        </p:blipFill>
        <p:spPr>
          <a:xfrm>
            <a:off x="9718675" y="627"/>
            <a:ext cx="1918335" cy="5487686"/>
          </a:xfrm>
          <a:prstGeom prst="rect">
            <a:avLst/>
          </a:prstGeom>
        </p:spPr>
      </p:pic>
      <p:pic>
        <p:nvPicPr>
          <p:cNvPr id="8" name="图片 7" descr="VCG21135558384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rcRect l="26277" t="-1576" r="10982" b="-661"/>
          <a:stretch>
            <a:fillRect/>
          </a:stretch>
        </p:blipFill>
        <p:spPr>
          <a:xfrm>
            <a:off x="1447165" y="1263650"/>
            <a:ext cx="3814763" cy="423862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直接连接符 8"/>
          <p:cNvCxnSpPr/>
          <p:nvPr>
            <p:custDataLst>
              <p:tags r:id="rId13"/>
            </p:custDataLst>
          </p:nvPr>
        </p:nvCxnSpPr>
        <p:spPr>
          <a:xfrm>
            <a:off x="6836626" y="4480299"/>
            <a:ext cx="1105103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标题 1"/>
          <p:cNvSpPr/>
          <p:nvPr>
            <p:ph type="ctrTitle" idx="2" hasCustomPrompt="1"/>
            <p:custDataLst>
              <p:tags r:id="rId14"/>
            </p:custDataLst>
          </p:nvPr>
        </p:nvSpPr>
        <p:spPr>
          <a:xfrm>
            <a:off x="4826173" y="2962320"/>
            <a:ext cx="5126644" cy="833755"/>
          </a:xfrm>
        </p:spPr>
        <p:txBody>
          <a:bodyPr vert="horz" wrap="square" lIns="101600" tIns="0" rIns="76200" bIns="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4800" b="0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旗黑-75S" panose="00020600040101010101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11" name="副标题 4"/>
          <p:cNvSpPr/>
          <p:nvPr>
            <p:ph type="subTitle" idx="3" hasCustomPrompt="1"/>
            <p:custDataLst>
              <p:tags r:id="rId15"/>
            </p:custDataLst>
          </p:nvPr>
        </p:nvSpPr>
        <p:spPr>
          <a:xfrm>
            <a:off x="4826173" y="3837350"/>
            <a:ext cx="5126009" cy="324179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200" normalizeH="0" baseline="0" noProof="1" dirty="0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单击此处编辑副标题</a:t>
            </a:r>
            <a:endParaRPr>
              <a:sym typeface="+mn-ea"/>
            </a:endParaRPr>
          </a:p>
        </p:txBody>
      </p:sp>
      <p:sp>
        <p:nvSpPr>
          <p:cNvPr id="12" name="文本占位符 6"/>
          <p:cNvSpPr/>
          <p:nvPr>
            <p:ph type="body" idx="4" hasCustomPrompt="1"/>
            <p:custDataLst>
              <p:tags r:id="rId16"/>
            </p:custDataLst>
          </p:nvPr>
        </p:nvSpPr>
        <p:spPr>
          <a:xfrm>
            <a:off x="4825538" y="4595869"/>
            <a:ext cx="5127279" cy="439046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ctr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Tx/>
              <a:buNone/>
              <a:defRPr kumimoji="0" lang="zh-CN" altLang="en-US" sz="1600" b="0" i="0" u="none" strike="noStrike" kern="1200" cap="none" spc="200" normalizeH="0" baseline="0" noProof="1" dirty="0" err="1">
                <a:solidFill>
                  <a:schemeClr val="dk1">
                    <a:lumMod val="85000"/>
                    <a:lumOff val="15000"/>
                  </a:schemeClr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等线" panose="0201060003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8" name="图片 7" descr="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238877" y="952508"/>
            <a:ext cx="5283242" cy="5388907"/>
          </a:xfrm>
        </p:spPr>
        <p:txBody>
          <a:bodyPr lIns="90170" tIns="46990" rIns="90170" bIns="46990">
            <a:normAutofit/>
          </a:bodyPr>
          <a:lstStyle>
            <a:lvl1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 eaLnBrk="1" fontAlgn="auto" latinLnBrk="0" hangingPunct="1">
              <a:defRPr sz="160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11" name="图片 10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10" name="图片 9" descr="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9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90170" tIns="46990" rIns="90170" bIns="46990" anchor="ctr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10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11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9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2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4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5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-317"/>
            <a:ext cx="12192635" cy="6857683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242554"/>
            <a:ext cx="3067037" cy="1615433"/>
          </a:xfrm>
          <a:prstGeom prst="rect">
            <a:avLst/>
          </a:prstGeom>
        </p:spPr>
      </p:pic>
      <p:pic>
        <p:nvPicPr>
          <p:cNvPr id="6" name="图片 5" descr="C:\Users\wps\Desktop\智能PPT素材\素材\fdsf.pngfdsf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17289" t="-6470" r="11987" b="-2025"/>
          <a:stretch>
            <a:fillRect/>
          </a:stretch>
        </p:blipFill>
        <p:spPr>
          <a:xfrm>
            <a:off x="6296551" y="0"/>
            <a:ext cx="5895449" cy="61595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8" name="图片 7" descr="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9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10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90170" tIns="46990" rIns="90170" bIns="4699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8" name="图片 7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7" name="图片 6" descr="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8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90170" tIns="46990" rIns="90170" bIns="4699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90204" pitchFamily="34" charset="0"/>
                <a:ea typeface="汉仪粗简黑简" panose="00020600040101010101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9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 indent="0" eaLnBrk="1" fontAlgn="auto" latinLnBrk="0" hangingPunct="1"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2" name="图片 1" descr="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-317"/>
            <a:ext cx="12192635" cy="6857683"/>
          </a:xfrm>
          <a:prstGeom prst="rect">
            <a:avLst/>
          </a:prstGeom>
        </p:spPr>
      </p:pic>
      <p:pic>
        <p:nvPicPr>
          <p:cNvPr id="2" name="图片 1" descr="jygjygj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-12931" t="-2818" r="33531" b="54782"/>
          <a:stretch>
            <a:fillRect/>
          </a:stretch>
        </p:blipFill>
        <p:spPr>
          <a:xfrm>
            <a:off x="4699000" y="4725309"/>
            <a:ext cx="7499350" cy="2132691"/>
          </a:xfrm>
          <a:prstGeom prst="rect">
            <a:avLst/>
          </a:prstGeom>
        </p:spPr>
      </p:pic>
      <p:pic>
        <p:nvPicPr>
          <p:cNvPr id="7" name="图片 6" descr="khjkjh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rcRect l="7076" t="5086" r="8831" b="9523"/>
          <a:stretch>
            <a:fillRect/>
          </a:stretch>
        </p:blipFill>
        <p:spPr>
          <a:xfrm>
            <a:off x="7028815" y="1048689"/>
            <a:ext cx="5163185" cy="5236873"/>
          </a:xfrm>
          <a:prstGeom prst="rect">
            <a:avLst/>
          </a:prstGeom>
        </p:spPr>
      </p:pic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solidFill>
                  <a:schemeClr val="dk1">
                    <a:tint val="75000"/>
                    <a:lumMod val="85000"/>
                    <a:lumOff val="1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"/>
          <p:cNvSpPr/>
          <p:nvPr>
            <p:ph type="title" idx="1" hasCustomPrompt="1"/>
            <p:custDataLst>
              <p:tags r:id="rId11"/>
            </p:custDataLst>
          </p:nvPr>
        </p:nvSpPr>
        <p:spPr>
          <a:xfrm>
            <a:off x="997584" y="899477"/>
            <a:ext cx="4737735" cy="2089150"/>
          </a:xfrm>
        </p:spPr>
        <p:txBody>
          <a:bodyPr vert="horz" wrap="square" lIns="101600" tIns="38100" rIns="76200" bIns="38100" rtlCol="0" anchor="ctr" anchorCtr="0">
            <a:normAutofit/>
          </a:bodyPr>
          <a:lstStyle>
            <a:lvl1pPr marL="0" marR="0" algn="l" defTabSz="914400" rtl="0" eaLnBrk="1" fontAlgn="auto" latinLnBrk="0" hangingPunct="0">
              <a:lnSpc>
                <a:spcPct val="9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7200" b="1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旗黑-75S" panose="00020600040101010101" charset="-122"/>
                <a:cs typeface="+mj-cs"/>
              </a:defRPr>
            </a:lvl1pPr>
          </a:lstStyle>
          <a:p>
            <a:pPr lvl="0"/>
            <a:r>
              <a:rPr>
                <a:sym typeface="+mn-ea"/>
              </a:rPr>
              <a:t>编辑标题</a:t>
            </a:r>
            <a:endParaRPr>
              <a:sym typeface="+mn-ea"/>
            </a:endParaRPr>
          </a:p>
        </p:txBody>
      </p:sp>
      <p:sp>
        <p:nvSpPr>
          <p:cNvPr id="9" name="文本占位符 2"/>
          <p:cNvSpPr/>
          <p:nvPr>
            <p:ph type="body" idx="2" hasCustomPrompt="1"/>
            <p:custDataLst>
              <p:tags r:id="rId12"/>
            </p:custDataLst>
          </p:nvPr>
        </p:nvSpPr>
        <p:spPr>
          <a:xfrm>
            <a:off x="997584" y="3417887"/>
            <a:ext cx="4737735" cy="603250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2400" b="0" i="0" u="none" strike="noStrike" kern="0" cap="none" spc="0" normalizeH="0" baseline="0" noProof="1" dirty="0">
                <a:ln>
                  <a:noFill/>
                </a:ln>
                <a:solidFill>
                  <a:schemeClr val="dk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0" name="文本占位符 3"/>
          <p:cNvSpPr/>
          <p:nvPr>
            <p:ph type="body" idx="3" hasCustomPrompt="1"/>
            <p:custDataLst>
              <p:tags r:id="rId13"/>
            </p:custDataLst>
          </p:nvPr>
        </p:nvSpPr>
        <p:spPr>
          <a:xfrm>
            <a:off x="997584" y="5106987"/>
            <a:ext cx="2186305" cy="410210"/>
          </a:xfrm>
        </p:spPr>
        <p:txBody>
          <a:bodyPr vert="horz" wrap="square" lIns="101600" tIns="0" rIns="82550" bIns="0" rtlCol="0" anchor="b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粗简黑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  <p:sp>
        <p:nvSpPr>
          <p:cNvPr id="11" name="文本占位符 4"/>
          <p:cNvSpPr/>
          <p:nvPr>
            <p:ph type="body" idx="4" hasCustomPrompt="1"/>
            <p:custDataLst>
              <p:tags r:id="rId14"/>
            </p:custDataLst>
          </p:nvPr>
        </p:nvSpPr>
        <p:spPr>
          <a:xfrm>
            <a:off x="997584" y="5548312"/>
            <a:ext cx="2186305" cy="410210"/>
          </a:xfrm>
        </p:spPr>
        <p:txBody>
          <a:bodyPr vert="horz" wrap="square" lIns="101600" tIns="0" rIns="82550" bIns="0" rtlCol="0" anchor="t" anchorCtr="0">
            <a:normAutofit/>
          </a:bodyPr>
          <a:lstStyle>
            <a:lvl1pPr marL="0" marR="0" indent="-228600" algn="l" defTabSz="914400" rtl="0" eaLnBrk="1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lang="zh-CN" altLang="en-US" sz="1800" b="0" i="0" u="none" strike="noStrike" kern="0" cap="none" spc="0" normalizeH="0" baseline="0" noProof="1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Arial" panose="020B0604020202090204" pitchFamily="34" charset="0"/>
                <a:ea typeface="汉仪粗简黑简" panose="00020600040101010101" charset="-122"/>
                <a:cs typeface="+mj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9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>
                <a:sym typeface="+mn-ea"/>
              </a:rPr>
              <a:t>单击此处添加文本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6" name="图片 5" descr="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635"/>
            <a:ext cx="12192635" cy="6857365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5279774"/>
            <a:ext cx="1107636" cy="1578216"/>
          </a:xfrm>
          <a:prstGeom prst="rect">
            <a:avLst/>
          </a:prstGeom>
        </p:spPr>
      </p:pic>
      <p:pic>
        <p:nvPicPr>
          <p:cNvPr id="8" name="图片 7" descr="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1101204" y="5205773"/>
            <a:ext cx="1090790" cy="1674197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0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635"/>
            <a:ext cx="12192635" cy="685736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>
            <a:off x="0" y="-8255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 dirty="0">
              <a:solidFill>
                <a:schemeClr val="lt1"/>
              </a:solidFill>
              <a:sym typeface="+mn-ea"/>
            </a:endParaRPr>
          </a:p>
        </p:txBody>
      </p:sp>
      <p:pic>
        <p:nvPicPr>
          <p:cNvPr id="6" name="图片 5" descr="图片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801947" y="4724487"/>
            <a:ext cx="1390042" cy="21335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 anchorCtr="0"/>
          <a:lstStyle>
            <a:lvl1pPr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635"/>
            <a:ext cx="12192635" cy="685736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8" name="图片 7" descr="图片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90400" y="4706757"/>
            <a:ext cx="1401596" cy="2151238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635"/>
            <a:ext cx="12192635" cy="685736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0" y="5029836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 anchorCtr="0"/>
          <a:lstStyle>
            <a:lvl1pPr algn="ctr">
              <a:defRPr sz="3200"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0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635"/>
            <a:ext cx="12192635" cy="6857365"/>
          </a:xfrm>
          <a:prstGeom prst="rect">
            <a:avLst/>
          </a:prstGeom>
        </p:spPr>
      </p:pic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pic>
        <p:nvPicPr>
          <p:cNvPr id="8" name="图片 7" descr="图片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785204" y="4698789"/>
            <a:ext cx="1406786" cy="2159203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9" name="图片 8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8" name="图片 7" descr="图片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8"/>
            </p:custDataLst>
          </p:nvPr>
        </p:nvSpPr>
        <p:spPr>
          <a:xfrm>
            <a:off x="0" y="958589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lvl="0" algn="ctr"/>
            <a:endParaRPr lang="en-US" altLang="zh-CN">
              <a:solidFill>
                <a:schemeClr val="lt1"/>
              </a:solidFill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3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90204" pitchFamily="34" charset="0"/>
                <a:ea typeface="汉仪粗简黑简" panose="00020600040101010101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5" Type="http://schemas.openxmlformats.org/officeDocument/2006/relationships/theme" Target="../theme/theme2.xml"/><Relationship Id="rId24" Type="http://schemas.openxmlformats.org/officeDocument/2006/relationships/tags" Target="../tags/tag222.xml"/><Relationship Id="rId23" Type="http://schemas.openxmlformats.org/officeDocument/2006/relationships/tags" Target="../tags/tag221.xml"/><Relationship Id="rId22" Type="http://schemas.openxmlformats.org/officeDocument/2006/relationships/tags" Target="../tags/tag220.xml"/><Relationship Id="rId21" Type="http://schemas.openxmlformats.org/officeDocument/2006/relationships/tags" Target="../tags/tag219.xml"/><Relationship Id="rId20" Type="http://schemas.openxmlformats.org/officeDocument/2006/relationships/tags" Target="../tags/tag218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217.xml"/><Relationship Id="rId18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61398"/>
            <a:ext cx="10852237" cy="5388907"/>
          </a:xfrm>
          <a:prstGeom prst="rect">
            <a:avLst/>
          </a:prstGeom>
        </p:spPr>
        <p:txBody>
          <a:bodyPr vert="horz" wrap="square" lIns="90170" tIns="46990" rIns="90170" bIns="4699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90204" pitchFamily="34" charset="0"/>
                <a:ea typeface="汉仪粗简黑简" panose="00020600040101010101" charset="-122"/>
                <a:cs typeface="汉仪粗简黑简" panose="0002060004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8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>
          <a:solidFill>
            <a:schemeClr val="tx1"/>
          </a:solidFill>
          <a:uFillTx/>
          <a:latin typeface="Arial" panose="020B0604020202090204" pitchFamily="34" charset="0"/>
          <a:ea typeface="汉仪粗简黑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粗简黑简" panose="00020600040101010101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粗简黑简" panose="00020600040101010101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粗简黑简" panose="00020600040101010101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粗简黑简" panose="00020600040101010101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90204" pitchFamily="34" charset="0"/>
          <a:ea typeface="汉仪粗简黑简" panose="00020600040101010101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26.xml"/><Relationship Id="rId3" Type="http://schemas.openxmlformats.org/officeDocument/2006/relationships/tags" Target="../tags/tag225.xml"/><Relationship Id="rId2" Type="http://schemas.openxmlformats.org/officeDocument/2006/relationships/tags" Target="../tags/tag224.xml"/><Relationship Id="rId1" Type="http://schemas.openxmlformats.org/officeDocument/2006/relationships/tags" Target="../tags/tag223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291.xml"/><Relationship Id="rId7" Type="http://schemas.openxmlformats.org/officeDocument/2006/relationships/image" Target="../media/image21.jpeg"/><Relationship Id="rId6" Type="http://schemas.openxmlformats.org/officeDocument/2006/relationships/tags" Target="../tags/tag290.xml"/><Relationship Id="rId5" Type="http://schemas.openxmlformats.org/officeDocument/2006/relationships/image" Target="../media/image20.webp"/><Relationship Id="rId4" Type="http://schemas.openxmlformats.org/officeDocument/2006/relationships/image" Target="../media/image19.jpeg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0" Type="http://schemas.openxmlformats.org/officeDocument/2006/relationships/notesSlide" Target="../notesSlides/notesSlide7.xml"/><Relationship Id="rId1" Type="http://schemas.openxmlformats.org/officeDocument/2006/relationships/tags" Target="../tags/tag287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96.xml"/><Relationship Id="rId4" Type="http://schemas.openxmlformats.org/officeDocument/2006/relationships/tags" Target="../tags/tag295.xml"/><Relationship Id="rId3" Type="http://schemas.openxmlformats.org/officeDocument/2006/relationships/tags" Target="../tags/tag294.xml"/><Relationship Id="rId2" Type="http://schemas.openxmlformats.org/officeDocument/2006/relationships/tags" Target="../tags/tag293.xml"/><Relationship Id="rId1" Type="http://schemas.openxmlformats.org/officeDocument/2006/relationships/tags" Target="../tags/tag292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image" Target="../media/image22.png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0" Type="http://schemas.openxmlformats.org/officeDocument/2006/relationships/notesSlide" Target="../notesSlides/notesSlide9.xml"/><Relationship Id="rId1" Type="http://schemas.openxmlformats.org/officeDocument/2006/relationships/tags" Target="../tags/tag29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09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image" Target="../media/image5.png"/><Relationship Id="rId5" Type="http://schemas.openxmlformats.org/officeDocument/2006/relationships/tags" Target="../tags/tag306.xml"/><Relationship Id="rId4" Type="http://schemas.openxmlformats.org/officeDocument/2006/relationships/image" Target="../media/image4.png"/><Relationship Id="rId3" Type="http://schemas.openxmlformats.org/officeDocument/2006/relationships/tags" Target="../tags/tag305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21.xml"/><Relationship Id="rId20" Type="http://schemas.openxmlformats.org/officeDocument/2006/relationships/tags" Target="../tags/tag320.xml"/><Relationship Id="rId2" Type="http://schemas.openxmlformats.org/officeDocument/2006/relationships/image" Target="../media/image1.png"/><Relationship Id="rId19" Type="http://schemas.openxmlformats.org/officeDocument/2006/relationships/tags" Target="../tags/tag319.xml"/><Relationship Id="rId18" Type="http://schemas.openxmlformats.org/officeDocument/2006/relationships/tags" Target="../tags/tag318.xml"/><Relationship Id="rId17" Type="http://schemas.openxmlformats.org/officeDocument/2006/relationships/tags" Target="../tags/tag317.xml"/><Relationship Id="rId16" Type="http://schemas.openxmlformats.org/officeDocument/2006/relationships/tags" Target="../tags/tag316.xml"/><Relationship Id="rId15" Type="http://schemas.openxmlformats.org/officeDocument/2006/relationships/tags" Target="../tags/tag315.xml"/><Relationship Id="rId14" Type="http://schemas.openxmlformats.org/officeDocument/2006/relationships/tags" Target="../tags/tag314.xml"/><Relationship Id="rId13" Type="http://schemas.openxmlformats.org/officeDocument/2006/relationships/tags" Target="../tags/tag313.xml"/><Relationship Id="rId12" Type="http://schemas.openxmlformats.org/officeDocument/2006/relationships/tags" Target="../tags/tag312.xml"/><Relationship Id="rId11" Type="http://schemas.openxmlformats.org/officeDocument/2006/relationships/tags" Target="../tags/tag311.xml"/><Relationship Id="rId10" Type="http://schemas.openxmlformats.org/officeDocument/2006/relationships/tags" Target="../tags/tag310.xml"/><Relationship Id="rId1" Type="http://schemas.openxmlformats.org/officeDocument/2006/relationships/tags" Target="../tags/tag304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26.xml"/><Relationship Id="rId4" Type="http://schemas.openxmlformats.org/officeDocument/2006/relationships/tags" Target="../tags/tag325.xml"/><Relationship Id="rId3" Type="http://schemas.openxmlformats.org/officeDocument/2006/relationships/tags" Target="../tags/tag324.xml"/><Relationship Id="rId2" Type="http://schemas.openxmlformats.org/officeDocument/2006/relationships/tags" Target="../tags/tag323.xml"/><Relationship Id="rId1" Type="http://schemas.openxmlformats.org/officeDocument/2006/relationships/tags" Target="../tags/tag32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35.xml"/><Relationship Id="rId8" Type="http://schemas.openxmlformats.org/officeDocument/2006/relationships/tags" Target="../tags/tag334.xml"/><Relationship Id="rId7" Type="http://schemas.openxmlformats.org/officeDocument/2006/relationships/tags" Target="../tags/tag333.xml"/><Relationship Id="rId6" Type="http://schemas.openxmlformats.org/officeDocument/2006/relationships/tags" Target="../tags/tag332.xml"/><Relationship Id="rId5" Type="http://schemas.openxmlformats.org/officeDocument/2006/relationships/tags" Target="../tags/tag331.xml"/><Relationship Id="rId4" Type="http://schemas.openxmlformats.org/officeDocument/2006/relationships/tags" Target="../tags/tag330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4" Type="http://schemas.openxmlformats.org/officeDocument/2006/relationships/notesSlide" Target="../notesSlides/notesSlide11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38.xml"/><Relationship Id="rId11" Type="http://schemas.openxmlformats.org/officeDocument/2006/relationships/tags" Target="../tags/tag337.xml"/><Relationship Id="rId10" Type="http://schemas.openxmlformats.org/officeDocument/2006/relationships/tags" Target="../tags/tag336.xml"/><Relationship Id="rId1" Type="http://schemas.openxmlformats.org/officeDocument/2006/relationships/tags" Target="../tags/tag32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344.xml"/><Relationship Id="rId8" Type="http://schemas.openxmlformats.org/officeDocument/2006/relationships/tags" Target="../tags/tag343.xml"/><Relationship Id="rId7" Type="http://schemas.openxmlformats.org/officeDocument/2006/relationships/tags" Target="../tags/tag342.xml"/><Relationship Id="rId6" Type="http://schemas.openxmlformats.org/officeDocument/2006/relationships/image" Target="../media/image5.png"/><Relationship Id="rId5" Type="http://schemas.openxmlformats.org/officeDocument/2006/relationships/tags" Target="../tags/tag341.xml"/><Relationship Id="rId4" Type="http://schemas.openxmlformats.org/officeDocument/2006/relationships/image" Target="../media/image4.png"/><Relationship Id="rId3" Type="http://schemas.openxmlformats.org/officeDocument/2006/relationships/tags" Target="../tags/tag340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356.xml"/><Relationship Id="rId20" Type="http://schemas.openxmlformats.org/officeDocument/2006/relationships/tags" Target="../tags/tag355.xml"/><Relationship Id="rId2" Type="http://schemas.openxmlformats.org/officeDocument/2006/relationships/image" Target="../media/image1.png"/><Relationship Id="rId19" Type="http://schemas.openxmlformats.org/officeDocument/2006/relationships/tags" Target="../tags/tag354.xml"/><Relationship Id="rId18" Type="http://schemas.openxmlformats.org/officeDocument/2006/relationships/tags" Target="../tags/tag353.xml"/><Relationship Id="rId17" Type="http://schemas.openxmlformats.org/officeDocument/2006/relationships/tags" Target="../tags/tag352.xml"/><Relationship Id="rId16" Type="http://schemas.openxmlformats.org/officeDocument/2006/relationships/tags" Target="../tags/tag351.xml"/><Relationship Id="rId15" Type="http://schemas.openxmlformats.org/officeDocument/2006/relationships/tags" Target="../tags/tag350.xml"/><Relationship Id="rId14" Type="http://schemas.openxmlformats.org/officeDocument/2006/relationships/tags" Target="../tags/tag349.xml"/><Relationship Id="rId13" Type="http://schemas.openxmlformats.org/officeDocument/2006/relationships/tags" Target="../tags/tag348.xml"/><Relationship Id="rId12" Type="http://schemas.openxmlformats.org/officeDocument/2006/relationships/tags" Target="../tags/tag347.xml"/><Relationship Id="rId11" Type="http://schemas.openxmlformats.org/officeDocument/2006/relationships/tags" Target="../tags/tag346.xml"/><Relationship Id="rId10" Type="http://schemas.openxmlformats.org/officeDocument/2006/relationships/tags" Target="../tags/tag345.xml"/><Relationship Id="rId1" Type="http://schemas.openxmlformats.org/officeDocument/2006/relationships/tags" Target="../tags/tag339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image" Target="../media/image25.png"/><Relationship Id="rId6" Type="http://schemas.openxmlformats.org/officeDocument/2006/relationships/tags" Target="../tags/tag360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3" Type="http://schemas.openxmlformats.org/officeDocument/2006/relationships/tags" Target="../tags/tag359.xml"/><Relationship Id="rId2" Type="http://schemas.openxmlformats.org/officeDocument/2006/relationships/tags" Target="../tags/tag358.xml"/><Relationship Id="rId13" Type="http://schemas.openxmlformats.org/officeDocument/2006/relationships/notesSlide" Target="../notesSlides/notesSlide12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363.xml"/><Relationship Id="rId10" Type="http://schemas.openxmlformats.org/officeDocument/2006/relationships/image" Target="../media/image26.png"/><Relationship Id="rId1" Type="http://schemas.openxmlformats.org/officeDocument/2006/relationships/tags" Target="../tags/tag357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69.xml"/><Relationship Id="rId8" Type="http://schemas.openxmlformats.org/officeDocument/2006/relationships/tags" Target="../tags/tag368.xml"/><Relationship Id="rId7" Type="http://schemas.openxmlformats.org/officeDocument/2006/relationships/image" Target="../media/image29.svg"/><Relationship Id="rId6" Type="http://schemas.openxmlformats.org/officeDocument/2006/relationships/image" Target="../media/image28.png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image" Target="../media/image27.png"/><Relationship Id="rId14" Type="http://schemas.openxmlformats.org/officeDocument/2006/relationships/notesSlide" Target="../notesSlides/notesSlide13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371.xml"/><Relationship Id="rId11" Type="http://schemas.openxmlformats.org/officeDocument/2006/relationships/image" Target="../media/image30.png"/><Relationship Id="rId10" Type="http://schemas.openxmlformats.org/officeDocument/2006/relationships/tags" Target="../tags/tag370.xml"/><Relationship Id="rId1" Type="http://schemas.openxmlformats.org/officeDocument/2006/relationships/tags" Target="../tags/tag364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377.xml"/><Relationship Id="rId8" Type="http://schemas.openxmlformats.org/officeDocument/2006/relationships/image" Target="../media/image33.png"/><Relationship Id="rId7" Type="http://schemas.openxmlformats.org/officeDocument/2006/relationships/tags" Target="../tags/tag376.xml"/><Relationship Id="rId6" Type="http://schemas.openxmlformats.org/officeDocument/2006/relationships/tags" Target="../tags/tag375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3" Type="http://schemas.openxmlformats.org/officeDocument/2006/relationships/tags" Target="../tags/tag374.xml"/><Relationship Id="rId2" Type="http://schemas.openxmlformats.org/officeDocument/2006/relationships/tags" Target="../tags/tag373.xml"/><Relationship Id="rId15" Type="http://schemas.openxmlformats.org/officeDocument/2006/relationships/notesSlide" Target="../notesSlides/notesSlide14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380.xml"/><Relationship Id="rId12" Type="http://schemas.openxmlformats.org/officeDocument/2006/relationships/tags" Target="../tags/tag379.xml"/><Relationship Id="rId11" Type="http://schemas.openxmlformats.org/officeDocument/2006/relationships/tags" Target="../tags/tag378.xml"/><Relationship Id="rId10" Type="http://schemas.openxmlformats.org/officeDocument/2006/relationships/image" Target="../media/image34.png"/><Relationship Id="rId1" Type="http://schemas.openxmlformats.org/officeDocument/2006/relationships/tags" Target="../tags/tag37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37.xml"/><Relationship Id="rId5" Type="http://schemas.openxmlformats.org/officeDocument/2006/relationships/tags" Target="../tags/tag236.xml"/><Relationship Id="rId4" Type="http://schemas.openxmlformats.org/officeDocument/2006/relationships/tags" Target="../tags/tag235.xml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43.xml"/><Relationship Id="rId8" Type="http://schemas.openxmlformats.org/officeDocument/2006/relationships/tags" Target="../tags/tag242.xml"/><Relationship Id="rId7" Type="http://schemas.openxmlformats.org/officeDocument/2006/relationships/tags" Target="../tags/tag241.xml"/><Relationship Id="rId6" Type="http://schemas.openxmlformats.org/officeDocument/2006/relationships/image" Target="../media/image5.png"/><Relationship Id="rId5" Type="http://schemas.openxmlformats.org/officeDocument/2006/relationships/tags" Target="../tags/tag240.xml"/><Relationship Id="rId4" Type="http://schemas.openxmlformats.org/officeDocument/2006/relationships/image" Target="../media/image4.png"/><Relationship Id="rId3" Type="http://schemas.openxmlformats.org/officeDocument/2006/relationships/tags" Target="../tags/tag239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255.xml"/><Relationship Id="rId20" Type="http://schemas.openxmlformats.org/officeDocument/2006/relationships/tags" Target="../tags/tag254.xml"/><Relationship Id="rId2" Type="http://schemas.openxmlformats.org/officeDocument/2006/relationships/image" Target="../media/image1.png"/><Relationship Id="rId19" Type="http://schemas.openxmlformats.org/officeDocument/2006/relationships/tags" Target="../tags/tag25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tags" Target="../tags/tag245.xml"/><Relationship Id="rId10" Type="http://schemas.openxmlformats.org/officeDocument/2006/relationships/tags" Target="../tags/tag244.xml"/><Relationship Id="rId1" Type="http://schemas.openxmlformats.org/officeDocument/2006/relationships/tags" Target="../tags/tag238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" Type="http://schemas.openxmlformats.org/officeDocument/2006/relationships/tags" Target="../tags/tag256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63.xml"/><Relationship Id="rId4" Type="http://schemas.openxmlformats.org/officeDocument/2006/relationships/tags" Target="../tags/tag262.xml"/><Relationship Id="rId3" Type="http://schemas.openxmlformats.org/officeDocument/2006/relationships/tags" Target="../tags/tag261.xml"/><Relationship Id="rId2" Type="http://schemas.openxmlformats.org/officeDocument/2006/relationships/image" Target="../media/image13.png"/><Relationship Id="rId1" Type="http://schemas.openxmlformats.org/officeDocument/2006/relationships/tags" Target="../tags/tag26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70.xml"/><Relationship Id="rId8" Type="http://schemas.openxmlformats.org/officeDocument/2006/relationships/image" Target="../media/image15.png"/><Relationship Id="rId7" Type="http://schemas.openxmlformats.org/officeDocument/2006/relationships/tags" Target="../tags/tag269.xml"/><Relationship Id="rId6" Type="http://schemas.openxmlformats.org/officeDocument/2006/relationships/tags" Target="../tags/tag268.xml"/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image" Target="../media/image14.png"/><Relationship Id="rId2" Type="http://schemas.openxmlformats.org/officeDocument/2006/relationships/tags" Target="../tags/tag265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71.xml"/><Relationship Id="rId1" Type="http://schemas.openxmlformats.org/officeDocument/2006/relationships/tags" Target="../tags/tag26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" Type="http://schemas.openxmlformats.org/officeDocument/2006/relationships/tags" Target="../tags/tag27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84.xml"/><Relationship Id="rId8" Type="http://schemas.openxmlformats.org/officeDocument/2006/relationships/image" Target="../media/image16.png"/><Relationship Id="rId7" Type="http://schemas.openxmlformats.org/officeDocument/2006/relationships/tags" Target="../tags/tag283.xml"/><Relationship Id="rId6" Type="http://schemas.openxmlformats.org/officeDocument/2006/relationships/tags" Target="../tags/tag282.xml"/><Relationship Id="rId5" Type="http://schemas.openxmlformats.org/officeDocument/2006/relationships/tags" Target="../tags/tag281.xml"/><Relationship Id="rId4" Type="http://schemas.openxmlformats.org/officeDocument/2006/relationships/tags" Target="../tags/tag280.xml"/><Relationship Id="rId3" Type="http://schemas.openxmlformats.org/officeDocument/2006/relationships/tags" Target="../tags/tag279.xml"/><Relationship Id="rId2" Type="http://schemas.openxmlformats.org/officeDocument/2006/relationships/tags" Target="../tags/tag278.xml"/><Relationship Id="rId15" Type="http://schemas.openxmlformats.org/officeDocument/2006/relationships/notesSlide" Target="../notesSlides/notesSlide6.xml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286.xml"/><Relationship Id="rId12" Type="http://schemas.openxmlformats.org/officeDocument/2006/relationships/image" Target="../media/image18.png"/><Relationship Id="rId11" Type="http://schemas.openxmlformats.org/officeDocument/2006/relationships/tags" Target="../tags/tag285.xml"/><Relationship Id="rId10" Type="http://schemas.openxmlformats.org/officeDocument/2006/relationships/image" Target="../media/image17.png"/><Relationship Id="rId1" Type="http://schemas.openxmlformats.org/officeDocument/2006/relationships/tags" Target="../tags/tag27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114425" y="1850390"/>
            <a:ext cx="5483225" cy="1769110"/>
          </a:xfrm>
          <a:prstGeom prst="rect">
            <a:avLst/>
          </a:prstGeom>
          <a:noFill/>
        </p:spPr>
        <p:txBody>
          <a:bodyPr wrap="square" rtlCol="0" anchor="t" anchorCtr="0"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kumimoji="1" lang="zh-CN" altLang="zh-CN" sz="6000" b="1" spc="6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如何搭建</a:t>
            </a:r>
            <a:endParaRPr kumimoji="1" lang="zh-CN" altLang="zh-CN" sz="6000" b="1" spc="60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kumimoji="1" lang="zh-CN" altLang="zh-CN" sz="5300" b="1" spc="6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私域人设IP矩阵</a:t>
            </a:r>
            <a:endParaRPr kumimoji="1" lang="zh-CN" altLang="zh-CN" sz="5300" b="1" spc="60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1264756" y="891400"/>
            <a:ext cx="1121461" cy="482189"/>
          </a:xfrm>
          <a:prstGeom prst="rect">
            <a:avLst/>
          </a:prstGeom>
          <a:noFill/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 fontScale="90000"/>
          </a:bodyPr>
          <a:p>
            <a:pPr algn="ctr"/>
            <a:r>
              <a:rPr kumimoji="1" lang="en-US" altLang="zh-CN" sz="20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2023</a:t>
            </a:r>
            <a:endParaRPr kumimoji="1" lang="en-US" altLang="zh-CN" sz="2000" b="1" spc="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线连接符 6"/>
          <p:cNvCxnSpPr/>
          <p:nvPr>
            <p:custDataLst>
              <p:tags r:id="rId3"/>
            </p:custDataLst>
          </p:nvPr>
        </p:nvCxnSpPr>
        <p:spPr>
          <a:xfrm>
            <a:off x="1415790" y="4252929"/>
            <a:ext cx="0" cy="282575"/>
          </a:xfrm>
          <a:prstGeom prst="line">
            <a:avLst/>
          </a:prstGeom>
          <a:ln w="412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416050" y="425323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lvl="0" indent="-227965" algn="just">
              <a:lnSpc>
                <a:spcPct val="100000"/>
              </a:lnSpc>
              <a:spcAft>
                <a:spcPts val="800"/>
              </a:spcAft>
              <a:buSzPct val="100000"/>
              <a:buNone/>
            </a:pPr>
            <a:r>
              <a:rPr sz="1400" spc="28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公众号【野子声】</a:t>
            </a:r>
            <a:r>
              <a:rPr lang="en-US" altLang="zh-CN" sz="1400" spc="28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2023年12</a:t>
            </a:r>
            <a:r>
              <a:rPr sz="1400" spc="280" dirty="0">
                <a:solidFill>
                  <a:schemeClr val="dk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月制作</a:t>
            </a:r>
            <a:endParaRPr lang="zh-CN" altLang="en-US" sz="1400" spc="280" dirty="0">
              <a:solidFill>
                <a:schemeClr val="dk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5765" y="3849370"/>
            <a:ext cx="11402060" cy="236982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比如：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p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为了“让全球每个人都能享受科技带来的美好生活”而创办小米的雷军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p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“理想主义者”罗永浩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p"/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“硅谷钢铁侠”马斯克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1" u="sng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「创始人IP的核心是你要在某方面是专业的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，不能本末倒置，觉得光凭感性层面就能吸引用户，除非你有极强的观点输出能力。」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00" name="图片 99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1800" y="1174115"/>
            <a:ext cx="3467735" cy="23056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5"/>
          <a:stretch>
            <a:fillRect/>
          </a:stretch>
        </p:blipFill>
        <p:spPr>
          <a:xfrm>
            <a:off x="4374515" y="1174115"/>
            <a:ext cx="3462020" cy="2305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311515" y="1149350"/>
            <a:ext cx="3496310" cy="232981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8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5765" y="889635"/>
            <a:ext cx="11401425" cy="5565775"/>
          </a:xfrm>
          <a:prstGeom prst="roundRect">
            <a:avLst>
              <a:gd name="adj" fmla="val 35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5765" y="1950085"/>
            <a:ext cx="11278235" cy="40487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助力</a:t>
            </a:r>
            <a:r>
              <a:rPr lang="en-US" altLang="zh-CN" sz="16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IP</a:t>
            </a:r>
            <a:r>
              <a:rPr lang="zh-CN" sz="16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与专家、创始人、品牌IP配合协同</a:t>
            </a:r>
            <a:endParaRPr lang="zh-CN" sz="1600" b="1" u="sng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专家、创始人、品牌IP偶尔发发广告，用户可以理解，毕竟出来混，都是要吃饭的。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但是，在绝大多数的用户认知里，专家都是清高的，都是不食人间烟火的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转化动作一频繁，用户就会觉得日常的干货分享只是为了卖东西，人设也就无法立起来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创始人、品牌IP也是同理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其次，发广告很容易使用户感到厌烦，被拉黑，白白损失List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所以，各司其职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变现、打广告的事情就交给专门的助理IP去做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0050" y="972820"/>
            <a:ext cx="1925955" cy="486410"/>
          </a:xfrm>
          <a:prstGeom prst="roundRect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ctr">
              <a:buFont typeface="Wingdings" panose="05000000000000000000" charset="0"/>
              <a:buChar char="ü"/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助理IP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5501005" y="1063625"/>
            <a:ext cx="6254750" cy="5281295"/>
          </a:xfrm>
          <a:prstGeom prst="roundRect">
            <a:avLst>
              <a:gd name="adj" fmla="val 36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501005" y="4395470"/>
            <a:ext cx="3241675" cy="360045"/>
          </a:xfrm>
          <a:prstGeom prst="rect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5664835" y="1659255"/>
            <a:ext cx="5749925" cy="309181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助理</a:t>
            </a:r>
            <a:r>
              <a:rPr lang="en-US" alt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IP</a:t>
            </a:r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在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社群、1对1私聊、朋友圈的内容皆以转化为目的：</a:t>
            </a:r>
            <a:endParaRPr lang="zh-CN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p"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社群进行日常的产品推荐、发起主题促销活动</a:t>
            </a:r>
            <a:endParaRPr lang="zh-CN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p"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1对1私聊做销转，问题QA答疑</a:t>
            </a:r>
            <a:endParaRPr lang="zh-CN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p"/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朋友圈用倒计时、限时限量做转化逼单</a:t>
            </a:r>
            <a:endParaRPr lang="zh-CN" sz="1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比如：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星巴克的品牌IP是熊店长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sz="1600" b="1">
                <a:latin typeface="微软雅黑" panose="020B0503020204020204" charset="-122"/>
                <a:ea typeface="微软雅黑" panose="020B0503020204020204" charset="-122"/>
              </a:rPr>
              <a:t>助理IP则是熊店长的小助手</a:t>
            </a:r>
            <a:endParaRPr lang="zh-CN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" name="图片 6" descr="IMG_26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05765" y="1126490"/>
            <a:ext cx="4906645" cy="5201285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</p:pic>
      <p:sp>
        <p:nvSpPr>
          <p:cNvPr id="3" name="文本框 2"/>
          <p:cNvSpPr txBox="1"/>
          <p:nvPr>
            <p:custDataLst>
              <p:tags r:id="rId6"/>
            </p:custDataLst>
          </p:nvPr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6" name="直接连接符 5"/>
          <p:cNvCxnSpPr/>
          <p:nvPr>
            <p:custDataLst>
              <p:tags r:id="rId7"/>
            </p:custDataLst>
          </p:nvPr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8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6" name="图片 5" descr="图片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143885" y="2192020"/>
            <a:ext cx="5904230" cy="595630"/>
            <a:chOff x="4951" y="3452"/>
            <a:chExt cx="9298" cy="938"/>
          </a:xfrm>
          <a:solidFill>
            <a:schemeClr val="bg1">
              <a:lumMod val="85000"/>
            </a:schemeClr>
          </a:solidFill>
        </p:grpSpPr>
        <p:sp>
          <p:nvSpPr>
            <p:cNvPr id="29" name="平行四边形 28"/>
            <p:cNvSpPr/>
            <p:nvPr>
              <p:custDataLst>
                <p:tags r:id="rId7"/>
              </p:custDataLst>
            </p:nvPr>
          </p:nvSpPr>
          <p:spPr bwMode="auto">
            <a:xfrm>
              <a:off x="4951" y="3452"/>
              <a:ext cx="1304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平行四边形 29"/>
            <p:cNvSpPr/>
            <p:nvPr>
              <p:custDataLst>
                <p:tags r:id="rId8"/>
              </p:custDataLst>
            </p:nvPr>
          </p:nvSpPr>
          <p:spPr bwMode="auto">
            <a:xfrm>
              <a:off x="5829" y="3452"/>
              <a:ext cx="8420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9"/>
              </p:custDataLst>
            </p:nvPr>
          </p:nvSpPr>
          <p:spPr>
            <a:xfrm>
              <a:off x="7590" y="3511"/>
              <a:ext cx="4575" cy="824"/>
            </a:xfrm>
            <a:prstGeom prst="rect">
              <a:avLst/>
            </a:prstGeom>
            <a:grp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IP矩阵价值</a:t>
              </a:r>
              <a:endParaRPr lang="zh-CN" altLang="en-US" sz="2800" b="1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43885" y="3012440"/>
            <a:ext cx="5904230" cy="595630"/>
            <a:chOff x="4951" y="4744"/>
            <a:chExt cx="9298" cy="938"/>
          </a:xfrm>
          <a:solidFill>
            <a:schemeClr val="bg1">
              <a:lumMod val="85000"/>
            </a:schemeClr>
          </a:solidFill>
        </p:grpSpPr>
        <p:sp>
          <p:nvSpPr>
            <p:cNvPr id="31" name="平行四边形 30"/>
            <p:cNvSpPr/>
            <p:nvPr>
              <p:custDataLst>
                <p:tags r:id="rId10"/>
              </p:custDataLst>
            </p:nvPr>
          </p:nvSpPr>
          <p:spPr bwMode="auto">
            <a:xfrm>
              <a:off x="4951" y="4744"/>
              <a:ext cx="1304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平行四边形 31"/>
            <p:cNvSpPr/>
            <p:nvPr>
              <p:custDataLst>
                <p:tags r:id="rId11"/>
              </p:custDataLst>
            </p:nvPr>
          </p:nvSpPr>
          <p:spPr bwMode="auto">
            <a:xfrm>
              <a:off x="5829" y="4744"/>
              <a:ext cx="8420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2"/>
              </p:custDataLst>
            </p:nvPr>
          </p:nvSpPr>
          <p:spPr>
            <a:xfrm>
              <a:off x="7590" y="4801"/>
              <a:ext cx="4575" cy="824"/>
            </a:xfrm>
            <a:prstGeom prst="rect">
              <a:avLst/>
            </a:prstGeom>
            <a:grp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IP矩阵类型</a:t>
              </a:r>
              <a:endParaRPr lang="zh-CN" altLang="en-US" sz="2800" b="1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43885" y="3833495"/>
            <a:ext cx="5904230" cy="595630"/>
            <a:chOff x="4951" y="6037"/>
            <a:chExt cx="9298" cy="938"/>
          </a:xfrm>
        </p:grpSpPr>
        <p:sp>
          <p:nvSpPr>
            <p:cNvPr id="33" name="平行四边形 32"/>
            <p:cNvSpPr/>
            <p:nvPr>
              <p:custDataLst>
                <p:tags r:id="rId13"/>
              </p:custDataLst>
            </p:nvPr>
          </p:nvSpPr>
          <p:spPr bwMode="auto">
            <a:xfrm>
              <a:off x="4951" y="6037"/>
              <a:ext cx="1304" cy="938"/>
            </a:xfrm>
            <a:prstGeom prst="parallelogram">
              <a:avLst/>
            </a:prstGeom>
            <a:solidFill>
              <a:schemeClr val="accent3"/>
            </a:solidFill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lt1"/>
                  </a:solidFill>
                  <a:latin typeface="汉仪粗简黑简" panose="00020600040101010101" charset="-122"/>
                  <a:ea typeface="汉仪粗简黑简" panose="00020600040101010101" charset="-122"/>
                </a:rPr>
                <a:t>03</a:t>
              </a:r>
              <a:endParaRPr lang="en-US" altLang="zh-CN" sz="2000" dirty="0">
                <a:solidFill>
                  <a:schemeClr val="lt1"/>
                </a:solidFill>
                <a:latin typeface="汉仪粗简黑简" panose="00020600040101010101" charset="-122"/>
                <a:ea typeface="汉仪粗简黑简" panose="00020600040101010101" charset="-122"/>
              </a:endParaRPr>
            </a:p>
          </p:txBody>
        </p:sp>
        <p:sp>
          <p:nvSpPr>
            <p:cNvPr id="34" name="平行四边形 33"/>
            <p:cNvSpPr/>
            <p:nvPr>
              <p:custDataLst>
                <p:tags r:id="rId14"/>
              </p:custDataLst>
            </p:nvPr>
          </p:nvSpPr>
          <p:spPr bwMode="auto">
            <a:xfrm>
              <a:off x="5829" y="6037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accent3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5"/>
              </p:custDataLst>
            </p:nvPr>
          </p:nvSpPr>
          <p:spPr>
            <a:xfrm>
              <a:off x="7590" y="6106"/>
              <a:ext cx="4575" cy="824"/>
            </a:xfrm>
            <a:prstGeom prst="rect">
              <a:avLst/>
            </a:prstGeom>
            <a:no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accent3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IP即标签</a:t>
              </a:r>
              <a:endParaRPr lang="zh-CN" altLang="en-US" sz="2800" b="1" spc="200">
                <a:solidFill>
                  <a:schemeClr val="accent3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43885" y="4654550"/>
            <a:ext cx="5904230" cy="595630"/>
            <a:chOff x="4951" y="7330"/>
            <a:chExt cx="9298" cy="938"/>
          </a:xfrm>
          <a:solidFill>
            <a:schemeClr val="bg1">
              <a:lumMod val="85000"/>
            </a:schemeClr>
          </a:solidFill>
        </p:grpSpPr>
        <p:sp>
          <p:nvSpPr>
            <p:cNvPr id="35" name="平行四边形 34"/>
            <p:cNvSpPr/>
            <p:nvPr>
              <p:custDataLst>
                <p:tags r:id="rId16"/>
              </p:custDataLst>
            </p:nvPr>
          </p:nvSpPr>
          <p:spPr bwMode="auto">
            <a:xfrm>
              <a:off x="4951" y="7330"/>
              <a:ext cx="1304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>
                  <a:solidFill>
                    <a:schemeClr val="bg1"/>
                  </a:solidFill>
                  <a:latin typeface="汉仪粗简黑简" panose="00020600040101010101" charset="-122"/>
                  <a:ea typeface="汉仪粗简黑简" panose="00020600040101010101" charset="-122"/>
                </a:rPr>
                <a:t>04</a:t>
              </a:r>
              <a:endParaRPr lang="en-US" altLang="zh-CN" sz="200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</a:endParaRPr>
            </a:p>
          </p:txBody>
        </p:sp>
        <p:sp>
          <p:nvSpPr>
            <p:cNvPr id="36" name="平行四边形 35"/>
            <p:cNvSpPr/>
            <p:nvPr>
              <p:custDataLst>
                <p:tags r:id="rId17"/>
              </p:custDataLst>
            </p:nvPr>
          </p:nvSpPr>
          <p:spPr bwMode="auto">
            <a:xfrm>
              <a:off x="5829" y="7330"/>
              <a:ext cx="8420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7590" y="7397"/>
              <a:ext cx="4575" cy="824"/>
            </a:xfrm>
            <a:prstGeom prst="rect">
              <a:avLst/>
            </a:prstGeom>
            <a:grp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人设IP要点</a:t>
              </a:r>
              <a:endParaRPr lang="zh-CN" altLang="en-US" sz="2800" b="1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5447928" y="1052630"/>
            <a:ext cx="1296144" cy="239233"/>
          </a:xfrm>
          <a:prstGeom prst="rect">
            <a:avLst/>
          </a:prstGeom>
          <a:noFill/>
        </p:spPr>
        <p:txBody>
          <a:bodyPr wrap="square" lIns="90000" tIns="0" rIns="90000" bIns="46800" anchor="ctr">
            <a:normAutofit fontScale="90000" lnSpcReduction="10000"/>
          </a:bodyPr>
          <a:p>
            <a:pPr algn="ctr">
              <a:lnSpc>
                <a:spcPct val="150000"/>
              </a:lnSpc>
            </a:pPr>
            <a:r>
              <a:rPr lang="en-US" altLang="zh-CN" sz="1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1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5447928" y="200536"/>
            <a:ext cx="1296144" cy="813556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/>
          </a:bodyPr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100" b="1" spc="25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目录</a:t>
            </a:r>
            <a:endParaRPr lang="zh-CN" altLang="en-US" sz="4100" b="1" spc="25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05765" y="889635"/>
            <a:ext cx="11401425" cy="5565775"/>
          </a:xfrm>
          <a:prstGeom prst="roundRect">
            <a:avLst>
              <a:gd name="adj" fmla="val 35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01650" y="1397635"/>
            <a:ext cx="11198225" cy="3004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当有人要我们形容一个人的时候，脱口而出的是一个个</a:t>
            </a:r>
            <a:r>
              <a:rPr lang="zh-CN" sz="16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印象最深的标签词</a:t>
            </a:r>
            <a:endParaRPr lang="zh-CN" sz="16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4165" y="229870"/>
            <a:ext cx="11503660" cy="460375"/>
            <a:chOff x="479" y="362"/>
            <a:chExt cx="18116" cy="725"/>
          </a:xfrm>
        </p:grpSpPr>
        <p:sp>
          <p:nvSpPr>
            <p:cNvPr id="2" name="文本框 1"/>
            <p:cNvSpPr txBox="1"/>
            <p:nvPr>
              <p:custDataLst>
                <p:tags r:id="rId2"/>
              </p:custDataLst>
            </p:nvPr>
          </p:nvSpPr>
          <p:spPr>
            <a:xfrm>
              <a:off x="479" y="362"/>
              <a:ext cx="6400" cy="725"/>
            </a:xfrm>
            <a:prstGeom prst="rect">
              <a:avLst/>
            </a:prstGeom>
          </p:spPr>
          <p:txBody>
            <a:bodyPr>
              <a:spAutoFit/>
            </a:bodyPr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IP即标签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3"/>
              </p:custDataLst>
            </p:nvPr>
          </p:nvCxnSpPr>
          <p:spPr>
            <a:xfrm flipV="1">
              <a:off x="639" y="1087"/>
              <a:ext cx="17956" cy="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hueOff val="-4200000"/>
                    </a:schemeClr>
                  </a:gs>
                  <a:gs pos="100000">
                    <a:schemeClr val="accent1"/>
                  </a:gs>
                </a:gsLst>
              </a:gra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sp>
        <p:nvSpPr>
          <p:cNvPr id="8" name="上弧形箭头 7"/>
          <p:cNvSpPr/>
          <p:nvPr/>
        </p:nvSpPr>
        <p:spPr>
          <a:xfrm>
            <a:off x="5683250" y="1840865"/>
            <a:ext cx="825500" cy="465455"/>
          </a:xfrm>
          <a:prstGeom prst="curvedDownArrow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下箭头标注 8"/>
          <p:cNvSpPr/>
          <p:nvPr/>
        </p:nvSpPr>
        <p:spPr>
          <a:xfrm>
            <a:off x="839470" y="2369820"/>
            <a:ext cx="10577830" cy="1630045"/>
          </a:xfrm>
          <a:prstGeom prst="downArrowCallou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indent="0" algn="ctr" fontAlgn="auto">
              <a:lnSpc>
                <a:spcPts val="2100"/>
              </a:lnSpc>
            </a:pP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这个人年轻很轻，但是做事很老练；</a:t>
            </a:r>
            <a:endParaRPr lang="zh-CN" sz="16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 fontAlgn="auto">
              <a:lnSpc>
                <a:spcPts val="2100"/>
              </a:lnSpc>
            </a:pP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这个人很逗比，经常喜欢开玩笑；</a:t>
            </a:r>
            <a:endParaRPr lang="zh-CN" sz="1600" b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 fontAlgn="auto">
              <a:lnSpc>
                <a:spcPts val="2100"/>
              </a:lnSpc>
            </a:pPr>
            <a:r>
              <a: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这个人在XX方面很专业。</a:t>
            </a:r>
            <a:endParaRPr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839470" y="4211955"/>
            <a:ext cx="10577195" cy="84772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IP是由一个个标签构成的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通过朋友圈、社群、公众号、视频号等平台输出符合标签定位的内容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强化标签体系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05765" y="1066165"/>
            <a:ext cx="11278235" cy="4400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IP标签体系分为5类，一个IP一套标签体系，在规划时可进行参考：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4165" y="229870"/>
            <a:ext cx="11503660" cy="460375"/>
            <a:chOff x="479" y="362"/>
            <a:chExt cx="18116" cy="725"/>
          </a:xfrm>
        </p:grpSpPr>
        <p:sp>
          <p:nvSpPr>
            <p:cNvPr id="2" name="文本框 1"/>
            <p:cNvSpPr txBox="1"/>
            <p:nvPr>
              <p:custDataLst>
                <p:tags r:id="rId1"/>
              </p:custDataLst>
            </p:nvPr>
          </p:nvSpPr>
          <p:spPr>
            <a:xfrm>
              <a:off x="479" y="362"/>
              <a:ext cx="6400" cy="725"/>
            </a:xfrm>
            <a:prstGeom prst="rect">
              <a:avLst/>
            </a:prstGeom>
          </p:spPr>
          <p:txBody>
            <a:bodyPr>
              <a:spAutoFit/>
            </a:bodyPr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</a:rPr>
                <a:t>IP即标签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2"/>
              </p:custDataLst>
            </p:nvPr>
          </p:nvCxnSpPr>
          <p:spPr>
            <a:xfrm flipV="1">
              <a:off x="639" y="1087"/>
              <a:ext cx="17956" cy="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hueOff val="-4200000"/>
                    </a:schemeClr>
                  </a:gs>
                  <a:gs pos="100000">
                    <a:schemeClr val="accent1"/>
                  </a:gs>
                </a:gsLst>
              </a:gra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483870" y="1693545"/>
            <a:ext cx="11199495" cy="4164965"/>
            <a:chOff x="845" y="3966"/>
            <a:chExt cx="17554" cy="4010"/>
          </a:xfrm>
        </p:grpSpPr>
        <p:grpSp>
          <p:nvGrpSpPr>
            <p:cNvPr id="23" name="组合 22"/>
            <p:cNvGrpSpPr/>
            <p:nvPr/>
          </p:nvGrpSpPr>
          <p:grpSpPr>
            <a:xfrm>
              <a:off x="845" y="3966"/>
              <a:ext cx="17555" cy="566"/>
              <a:chOff x="845" y="3966"/>
              <a:chExt cx="17555" cy="566"/>
            </a:xfrm>
          </p:grpSpPr>
          <p:sp>
            <p:nvSpPr>
              <p:cNvPr id="8" name="矩形 7"/>
              <p:cNvSpPr/>
              <p:nvPr>
                <p:custDataLst>
                  <p:tags r:id="rId3"/>
                </p:custDataLst>
              </p:nvPr>
            </p:nvSpPr>
            <p:spPr>
              <a:xfrm>
                <a:off x="3846" y="3966"/>
                <a:ext cx="14554" cy="5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昵称、年龄、身高、体重、婚恋状态、教育背景、地理坐标、公司身份、社会身份、兴趣爱好……</a:t>
                </a:r>
                <a:endParaRPr lang="zh-CN" altLang="en-US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845" y="3966"/>
                <a:ext cx="2801" cy="566"/>
              </a:xfrm>
              <a:prstGeom prst="roundRect">
                <a:avLst/>
              </a:prstGeom>
            </p:spPr>
            <p:style>
              <a:lnRef idx="0">
                <a:srgbClr val="FFFFFF"/>
              </a:lnRef>
              <a:fillRef idx="3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6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基础标签</a:t>
                </a:r>
                <a:endParaRPr lang="zh-CN" altLang="en-US" sz="1600" b="1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845" y="4827"/>
              <a:ext cx="17555" cy="566"/>
              <a:chOff x="845" y="4732"/>
              <a:chExt cx="17555" cy="566"/>
            </a:xfrm>
          </p:grpSpPr>
          <p:sp>
            <p:nvSpPr>
              <p:cNvPr id="12" name="矩形 11"/>
              <p:cNvSpPr/>
              <p:nvPr>
                <p:custDataLst>
                  <p:tags r:id="rId4"/>
                </p:custDataLst>
              </p:nvPr>
            </p:nvSpPr>
            <p:spPr>
              <a:xfrm>
                <a:off x="3846" y="4732"/>
                <a:ext cx="14554" cy="5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如果一个IP没价值，那么没有任何必要花时间、花精力去打造。IP的价值分为：对品牌的价值、对用户的价值、对整个私域体系的价值。</a:t>
                </a:r>
                <a:endParaRPr lang="zh-CN" altLang="en-US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11" name="圆角矩形 10"/>
              <p:cNvSpPr/>
              <p:nvPr>
                <p:custDataLst>
                  <p:tags r:id="rId5"/>
                </p:custDataLst>
              </p:nvPr>
            </p:nvSpPr>
            <p:spPr>
              <a:xfrm>
                <a:off x="845" y="4732"/>
                <a:ext cx="2801" cy="566"/>
              </a:xfrm>
              <a:prstGeom prst="roundRect">
                <a:avLst/>
              </a:prstGeom>
            </p:spPr>
            <p:style>
              <a:lnRef idx="0">
                <a:srgbClr val="FFFFFF"/>
              </a:lnRef>
              <a:fillRef idx="3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6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价值标签</a:t>
                </a:r>
                <a:endParaRPr lang="zh-CN" altLang="en-US" sz="1600" b="1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45" y="5688"/>
              <a:ext cx="17555" cy="566"/>
              <a:chOff x="845" y="5665"/>
              <a:chExt cx="17555" cy="566"/>
            </a:xfrm>
          </p:grpSpPr>
          <p:sp>
            <p:nvSpPr>
              <p:cNvPr id="15" name="矩形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3846" y="5665"/>
                <a:ext cx="14554" cy="5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IP的人生观、价值观；对待事物、生活、工作的看法；性格脾气（暴躁、乖巧、逗比……）</a:t>
                </a:r>
                <a:endParaRPr lang="zh-CN" altLang="en-US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14" name="圆角矩形 13"/>
              <p:cNvSpPr/>
              <p:nvPr>
                <p:custDataLst>
                  <p:tags r:id="rId7"/>
                </p:custDataLst>
              </p:nvPr>
            </p:nvSpPr>
            <p:spPr>
              <a:xfrm>
                <a:off x="845" y="5665"/>
                <a:ext cx="2801" cy="566"/>
              </a:xfrm>
              <a:prstGeom prst="roundRect">
                <a:avLst/>
              </a:prstGeom>
            </p:spPr>
            <p:style>
              <a:lnRef idx="0">
                <a:srgbClr val="FFFFFF"/>
              </a:lnRef>
              <a:fillRef idx="3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6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内核标签</a:t>
                </a:r>
                <a:endParaRPr lang="zh-CN" altLang="en-US" sz="1600" b="1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45" y="6549"/>
              <a:ext cx="17555" cy="566"/>
              <a:chOff x="845" y="6526"/>
              <a:chExt cx="17555" cy="566"/>
            </a:xfrm>
          </p:grpSpPr>
          <p:sp>
            <p:nvSpPr>
              <p:cNvPr id="18" name="矩形 17"/>
              <p:cNvSpPr/>
              <p:nvPr>
                <p:custDataLst>
                  <p:tags r:id="rId8"/>
                </p:custDataLst>
              </p:nvPr>
            </p:nvSpPr>
            <p:spPr>
              <a:xfrm>
                <a:off x="3846" y="6526"/>
                <a:ext cx="14554" cy="5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故事标签对IP的打造至关重要，能使人设丰满现货，快速拉近与用户之间的距离。</a:t>
                </a:r>
                <a:endParaRPr lang="zh-CN" sz="14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indent="0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比如，卖猫粮的，那么可以讲经常去流浪猫救助站帮忙的故事；做培训的，可以讲屌丝逆袭的传奇故事。</a:t>
                </a:r>
                <a:endParaRPr lang="zh-CN" altLang="en-US" sz="14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17" name="圆角矩形 16"/>
              <p:cNvSpPr/>
              <p:nvPr>
                <p:custDataLst>
                  <p:tags r:id="rId9"/>
                </p:custDataLst>
              </p:nvPr>
            </p:nvSpPr>
            <p:spPr>
              <a:xfrm>
                <a:off x="845" y="6526"/>
                <a:ext cx="2801" cy="566"/>
              </a:xfrm>
              <a:prstGeom prst="roundRect">
                <a:avLst/>
              </a:prstGeom>
            </p:spPr>
            <p:style>
              <a:lnRef idx="0">
                <a:srgbClr val="FFFFFF"/>
              </a:lnRef>
              <a:fillRef idx="3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6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故事标签</a:t>
                </a:r>
                <a:endParaRPr lang="zh-CN" altLang="en-US" sz="1600" b="1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45" y="7410"/>
              <a:ext cx="17555" cy="566"/>
              <a:chOff x="845" y="7411"/>
              <a:chExt cx="17555" cy="566"/>
            </a:xfrm>
          </p:grpSpPr>
          <p:sp>
            <p:nvSpPr>
              <p:cNvPr id="20" name="圆角矩形 19"/>
              <p:cNvSpPr/>
              <p:nvPr>
                <p:custDataLst>
                  <p:tags r:id="rId10"/>
                </p:custDataLst>
              </p:nvPr>
            </p:nvSpPr>
            <p:spPr>
              <a:xfrm>
                <a:off x="845" y="7411"/>
                <a:ext cx="2801" cy="566"/>
              </a:xfrm>
              <a:prstGeom prst="roundRect">
                <a:avLst/>
              </a:prstGeom>
            </p:spPr>
            <p:style>
              <a:lnRef idx="0">
                <a:srgbClr val="FFFFFF"/>
              </a:lnRef>
              <a:fillRef idx="3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情怀标签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21" name="矩形 20"/>
              <p:cNvSpPr/>
              <p:nvPr>
                <p:custDataLst>
                  <p:tags r:id="rId11"/>
                </p:custDataLst>
              </p:nvPr>
            </p:nvSpPr>
            <p:spPr>
              <a:xfrm>
                <a:off x="3846" y="7411"/>
                <a:ext cx="14554" cy="566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indent="0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我做生意，卖产品，不是为了挣钱，而是为了一个很宏大、很有情怀的目标。</a:t>
                </a:r>
                <a:endParaRPr lang="zh-CN" sz="14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  <a:p>
                <a:pPr indent="0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比如，雷军常说的</a:t>
                </a:r>
                <a:r>
                  <a:rPr lang="en-US" alt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“</a:t>
                </a:r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小米利润不超过5%，让全球每个人都能享受科技带来的美好生活</a:t>
                </a:r>
                <a:r>
                  <a:rPr lang="en-US" alt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”</a:t>
                </a:r>
                <a:r>
                  <a:rPr lang="zh-CN" altLang="en-US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。</a:t>
                </a:r>
                <a:endParaRPr lang="zh-CN" altLang="en-US" sz="1400" b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</p:spTree>
    <p:custDataLst>
      <p:tags r:id="rId1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6" name="图片 5" descr="图片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143885" y="2192020"/>
            <a:ext cx="5904230" cy="595630"/>
            <a:chOff x="4951" y="3452"/>
            <a:chExt cx="9298" cy="938"/>
          </a:xfrm>
          <a:solidFill>
            <a:schemeClr val="bg1">
              <a:lumMod val="85000"/>
            </a:schemeClr>
          </a:solidFill>
        </p:grpSpPr>
        <p:sp>
          <p:nvSpPr>
            <p:cNvPr id="29" name="平行四边形 28"/>
            <p:cNvSpPr/>
            <p:nvPr>
              <p:custDataLst>
                <p:tags r:id="rId7"/>
              </p:custDataLst>
            </p:nvPr>
          </p:nvSpPr>
          <p:spPr bwMode="auto">
            <a:xfrm>
              <a:off x="4951" y="3452"/>
              <a:ext cx="1304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平行四边形 29"/>
            <p:cNvSpPr/>
            <p:nvPr>
              <p:custDataLst>
                <p:tags r:id="rId8"/>
              </p:custDataLst>
            </p:nvPr>
          </p:nvSpPr>
          <p:spPr bwMode="auto">
            <a:xfrm>
              <a:off x="5829" y="3452"/>
              <a:ext cx="8420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9"/>
              </p:custDataLst>
            </p:nvPr>
          </p:nvSpPr>
          <p:spPr>
            <a:xfrm>
              <a:off x="7590" y="3511"/>
              <a:ext cx="4575" cy="824"/>
            </a:xfrm>
            <a:prstGeom prst="rect">
              <a:avLst/>
            </a:prstGeom>
            <a:grp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IP矩阵价值</a:t>
              </a:r>
              <a:endParaRPr lang="zh-CN" altLang="en-US" sz="2800" b="1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43885" y="3012440"/>
            <a:ext cx="5904230" cy="595630"/>
            <a:chOff x="4951" y="4744"/>
            <a:chExt cx="9298" cy="938"/>
          </a:xfrm>
          <a:solidFill>
            <a:schemeClr val="bg1">
              <a:lumMod val="85000"/>
            </a:schemeClr>
          </a:solidFill>
        </p:grpSpPr>
        <p:sp>
          <p:nvSpPr>
            <p:cNvPr id="31" name="平行四边形 30"/>
            <p:cNvSpPr/>
            <p:nvPr>
              <p:custDataLst>
                <p:tags r:id="rId10"/>
              </p:custDataLst>
            </p:nvPr>
          </p:nvSpPr>
          <p:spPr bwMode="auto">
            <a:xfrm>
              <a:off x="4951" y="4744"/>
              <a:ext cx="1304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平行四边形 31"/>
            <p:cNvSpPr/>
            <p:nvPr>
              <p:custDataLst>
                <p:tags r:id="rId11"/>
              </p:custDataLst>
            </p:nvPr>
          </p:nvSpPr>
          <p:spPr bwMode="auto">
            <a:xfrm>
              <a:off x="5829" y="4744"/>
              <a:ext cx="8420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2"/>
              </p:custDataLst>
            </p:nvPr>
          </p:nvSpPr>
          <p:spPr>
            <a:xfrm>
              <a:off x="7590" y="4801"/>
              <a:ext cx="4575" cy="824"/>
            </a:xfrm>
            <a:prstGeom prst="rect">
              <a:avLst/>
            </a:prstGeom>
            <a:grp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IP矩阵类型</a:t>
              </a:r>
              <a:endParaRPr lang="zh-CN" altLang="en-US" sz="2800" b="1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43885" y="3833495"/>
            <a:ext cx="5904230" cy="595630"/>
            <a:chOff x="4951" y="6037"/>
            <a:chExt cx="9298" cy="938"/>
          </a:xfrm>
          <a:solidFill>
            <a:schemeClr val="bg1">
              <a:lumMod val="85000"/>
            </a:schemeClr>
          </a:solidFill>
        </p:grpSpPr>
        <p:sp>
          <p:nvSpPr>
            <p:cNvPr id="33" name="平行四边形 32"/>
            <p:cNvSpPr/>
            <p:nvPr>
              <p:custDataLst>
                <p:tags r:id="rId13"/>
              </p:custDataLst>
            </p:nvPr>
          </p:nvSpPr>
          <p:spPr bwMode="auto">
            <a:xfrm>
              <a:off x="4951" y="6037"/>
              <a:ext cx="1304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汉仪粗简黑简" panose="00020600040101010101" charset="-122"/>
                  <a:ea typeface="汉仪粗简黑简" panose="00020600040101010101" charset="-122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</a:endParaRPr>
            </a:p>
          </p:txBody>
        </p:sp>
        <p:sp>
          <p:nvSpPr>
            <p:cNvPr id="34" name="平行四边形 33"/>
            <p:cNvSpPr/>
            <p:nvPr>
              <p:custDataLst>
                <p:tags r:id="rId14"/>
              </p:custDataLst>
            </p:nvPr>
          </p:nvSpPr>
          <p:spPr bwMode="auto">
            <a:xfrm>
              <a:off x="5829" y="6037"/>
              <a:ext cx="8420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5"/>
              </p:custDataLst>
            </p:nvPr>
          </p:nvSpPr>
          <p:spPr>
            <a:xfrm>
              <a:off x="7590" y="6106"/>
              <a:ext cx="4575" cy="824"/>
            </a:xfrm>
            <a:prstGeom prst="rect">
              <a:avLst/>
            </a:prstGeom>
            <a:grp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IP即标签</a:t>
              </a:r>
              <a:endParaRPr lang="zh-CN" altLang="en-US" sz="2800" b="1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43885" y="4654550"/>
            <a:ext cx="5904230" cy="595630"/>
            <a:chOff x="4951" y="7330"/>
            <a:chExt cx="9298" cy="938"/>
          </a:xfrm>
        </p:grpSpPr>
        <p:sp>
          <p:nvSpPr>
            <p:cNvPr id="35" name="平行四边形 34"/>
            <p:cNvSpPr/>
            <p:nvPr>
              <p:custDataLst>
                <p:tags r:id="rId16"/>
              </p:custDataLst>
            </p:nvPr>
          </p:nvSpPr>
          <p:spPr bwMode="auto">
            <a:xfrm>
              <a:off x="4951" y="7330"/>
              <a:ext cx="1304" cy="938"/>
            </a:xfrm>
            <a:prstGeom prst="parallelogram">
              <a:avLst/>
            </a:prstGeom>
            <a:solidFill>
              <a:schemeClr val="accent4"/>
            </a:solidFill>
            <a:ln w="127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>
                  <a:solidFill>
                    <a:schemeClr val="lt1"/>
                  </a:solidFill>
                  <a:latin typeface="汉仪粗简黑简" panose="00020600040101010101" charset="-122"/>
                  <a:ea typeface="汉仪粗简黑简" panose="00020600040101010101" charset="-122"/>
                </a:rPr>
                <a:t>04</a:t>
              </a:r>
              <a:endParaRPr lang="en-US" altLang="zh-CN" sz="2000">
                <a:solidFill>
                  <a:schemeClr val="lt1"/>
                </a:solidFill>
                <a:latin typeface="汉仪粗简黑简" panose="00020600040101010101" charset="-122"/>
                <a:ea typeface="汉仪粗简黑简" panose="00020600040101010101" charset="-122"/>
              </a:endParaRPr>
            </a:p>
          </p:txBody>
        </p:sp>
        <p:sp>
          <p:nvSpPr>
            <p:cNvPr id="36" name="平行四边形 35"/>
            <p:cNvSpPr/>
            <p:nvPr>
              <p:custDataLst>
                <p:tags r:id="rId17"/>
              </p:custDataLst>
            </p:nvPr>
          </p:nvSpPr>
          <p:spPr bwMode="auto">
            <a:xfrm>
              <a:off x="5829" y="7330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accent4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7590" y="7397"/>
              <a:ext cx="4575" cy="824"/>
            </a:xfrm>
            <a:prstGeom prst="rect">
              <a:avLst/>
            </a:prstGeom>
            <a:no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accent4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人设IP要点</a:t>
              </a:r>
              <a:endParaRPr lang="zh-CN" altLang="en-US" sz="2800" b="1" spc="200">
                <a:solidFill>
                  <a:schemeClr val="accent4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5447928" y="1052630"/>
            <a:ext cx="1296144" cy="239233"/>
          </a:xfrm>
          <a:prstGeom prst="rect">
            <a:avLst/>
          </a:prstGeom>
          <a:noFill/>
        </p:spPr>
        <p:txBody>
          <a:bodyPr wrap="square" lIns="90000" tIns="0" rIns="90000" bIns="46800" anchor="ctr">
            <a:normAutofit fontScale="90000" lnSpcReduction="10000"/>
          </a:bodyPr>
          <a:p>
            <a:pPr algn="ctr">
              <a:lnSpc>
                <a:spcPct val="150000"/>
              </a:lnSpc>
            </a:pPr>
            <a:r>
              <a:rPr lang="en-US" altLang="zh-CN" sz="1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1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5447928" y="200536"/>
            <a:ext cx="1296144" cy="813556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/>
          </a:bodyPr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100" b="1" spc="25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目录</a:t>
            </a:r>
            <a:endParaRPr lang="zh-CN" altLang="en-US" sz="4100" b="1" spc="25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等腰三角形 11"/>
          <p:cNvSpPr/>
          <p:nvPr/>
        </p:nvSpPr>
        <p:spPr>
          <a:xfrm>
            <a:off x="405765" y="1597025"/>
            <a:ext cx="11485880" cy="853440"/>
          </a:xfrm>
          <a:prstGeom prst="triangle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1"/>
          <a:p>
            <a:pPr indent="0" algn="ctr"/>
            <a:r>
              <a:rPr lang="zh-CN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品牌调性是什么，人设调性就是什么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1"/>
            </p:custDataLst>
          </p:nvPr>
        </p:nvSpPr>
        <p:spPr>
          <a:xfrm>
            <a:off x="405765" y="4949825"/>
            <a:ext cx="11403330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董宇辉作为东方甄选的卖货主播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曾经也是新东方的一名老师，同样具有文化调性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5130" y="2515235"/>
            <a:ext cx="11403330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东方甄选，直播卖货平台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前身是新东方，教育机构出身，具有文化底蕴</a:t>
            </a:r>
            <a:endParaRPr lang="zh-CN" altLang="en-US" sz="1400">
              <a:solidFill>
                <a:schemeClr val="tx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04165" y="229870"/>
            <a:ext cx="11503660" cy="460375"/>
            <a:chOff x="479" y="362"/>
            <a:chExt cx="18116" cy="725"/>
          </a:xfrm>
        </p:grpSpPr>
        <p:sp>
          <p:nvSpPr>
            <p:cNvPr id="2" name="文本框 1"/>
            <p:cNvSpPr txBox="1"/>
            <p:nvPr>
              <p:custDataLst>
                <p:tags r:id="rId2"/>
              </p:custDataLst>
            </p:nvPr>
          </p:nvSpPr>
          <p:spPr>
            <a:xfrm>
              <a:off x="479" y="362"/>
              <a:ext cx="6400" cy="725"/>
            </a:xfrm>
            <a:prstGeom prst="rect">
              <a:avLst/>
            </a:prstGeom>
          </p:spPr>
          <p:txBody>
            <a:bodyPr>
              <a:spAutoFit/>
            </a:bodyPr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人设IP要点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3"/>
              </p:custDataLst>
            </p:nvPr>
          </p:nvCxnSpPr>
          <p:spPr>
            <a:xfrm flipV="1">
              <a:off x="639" y="1087"/>
              <a:ext cx="17956" cy="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hueOff val="-4200000"/>
                    </a:schemeClr>
                  </a:gs>
                  <a:gs pos="100000">
                    <a:schemeClr val="accent1"/>
                  </a:gs>
                </a:gsLst>
              </a:gra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359410" y="1054100"/>
            <a:ext cx="2553970" cy="508000"/>
            <a:chOff x="1833" y="1777"/>
            <a:chExt cx="4022" cy="800"/>
          </a:xfrm>
        </p:grpSpPr>
        <p:pic>
          <p:nvPicPr>
            <p:cNvPr id="5" name="图片 4" descr="3b333634323739353bb6a8cebb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055" y="1777"/>
              <a:ext cx="800" cy="800"/>
            </a:xfrm>
            <a:prstGeom prst="rect">
              <a:avLst/>
            </a:prstGeom>
          </p:spPr>
        </p:pic>
        <p:sp>
          <p:nvSpPr>
            <p:cNvPr id="7" name="圆角矩形 6"/>
            <p:cNvSpPr/>
            <p:nvPr/>
          </p:nvSpPr>
          <p:spPr>
            <a:xfrm>
              <a:off x="1833" y="1777"/>
              <a:ext cx="2934" cy="7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ctr">
                <a:buFont typeface="Wingdings" panose="05000000000000000000" charset="0"/>
                <a:buChar char="Ø"/>
              </a:pPr>
              <a:r>
                <a:rPr 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符合品牌调性</a:t>
              </a:r>
              <a:endPara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pic>
        <p:nvPicPr>
          <p:cNvPr id="104" name="图片 103"/>
          <p:cNvPicPr/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541270" y="2615565"/>
            <a:ext cx="1226185" cy="9417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1" name="PA-右箭头 143"/>
          <p:cNvSpPr/>
          <p:nvPr>
            <p:custDataLst>
              <p:tags r:id="rId8"/>
            </p:custDataLst>
          </p:nvPr>
        </p:nvSpPr>
        <p:spPr>
          <a:xfrm rot="5400000">
            <a:off x="5539105" y="3095625"/>
            <a:ext cx="1180465" cy="2434590"/>
          </a:xfrm>
          <a:custGeom>
            <a:avLst/>
            <a:gdLst>
              <a:gd name="connsiteX0" fmla="*/ 0 w 3330159"/>
              <a:gd name="connsiteY0" fmla="*/ 412380 h 1649518"/>
              <a:gd name="connsiteX1" fmla="*/ 2505400 w 3330159"/>
              <a:gd name="connsiteY1" fmla="*/ 412380 h 1649518"/>
              <a:gd name="connsiteX2" fmla="*/ 2505400 w 3330159"/>
              <a:gd name="connsiteY2" fmla="*/ 0 h 1649518"/>
              <a:gd name="connsiteX3" fmla="*/ 3330159 w 3330159"/>
              <a:gd name="connsiteY3" fmla="*/ 824759 h 1649518"/>
              <a:gd name="connsiteX4" fmla="*/ 2505400 w 3330159"/>
              <a:gd name="connsiteY4" fmla="*/ 1649518 h 1649518"/>
              <a:gd name="connsiteX5" fmla="*/ 2505400 w 3330159"/>
              <a:gd name="connsiteY5" fmla="*/ 1237139 h 1649518"/>
              <a:gd name="connsiteX6" fmla="*/ 0 w 3330159"/>
              <a:gd name="connsiteY6" fmla="*/ 1237139 h 1649518"/>
              <a:gd name="connsiteX7" fmla="*/ 0 w 3330159"/>
              <a:gd name="connsiteY7" fmla="*/ 412380 h 1649518"/>
              <a:gd name="connsiteX0-1" fmla="*/ 0 w 3341589"/>
              <a:gd name="connsiteY0-2" fmla="*/ 0 h 1877218"/>
              <a:gd name="connsiteX1-3" fmla="*/ 2516830 w 3341589"/>
              <a:gd name="connsiteY1-4" fmla="*/ 640080 h 1877218"/>
              <a:gd name="connsiteX2-5" fmla="*/ 2516830 w 3341589"/>
              <a:gd name="connsiteY2-6" fmla="*/ 227700 h 1877218"/>
              <a:gd name="connsiteX3-7" fmla="*/ 3341589 w 3341589"/>
              <a:gd name="connsiteY3-8" fmla="*/ 1052459 h 1877218"/>
              <a:gd name="connsiteX4-9" fmla="*/ 2516830 w 3341589"/>
              <a:gd name="connsiteY4-10" fmla="*/ 1877218 h 1877218"/>
              <a:gd name="connsiteX5-11" fmla="*/ 2516830 w 3341589"/>
              <a:gd name="connsiteY5-12" fmla="*/ 1464839 h 1877218"/>
              <a:gd name="connsiteX6-13" fmla="*/ 11430 w 3341589"/>
              <a:gd name="connsiteY6-14" fmla="*/ 1464839 h 1877218"/>
              <a:gd name="connsiteX7-15" fmla="*/ 0 w 3341589"/>
              <a:gd name="connsiteY7-16" fmla="*/ 0 h 1877218"/>
              <a:gd name="connsiteX0-17" fmla="*/ 34290 w 3375879"/>
              <a:gd name="connsiteY0-18" fmla="*/ 0 h 2287799"/>
              <a:gd name="connsiteX1-19" fmla="*/ 2551120 w 3375879"/>
              <a:gd name="connsiteY1-20" fmla="*/ 640080 h 2287799"/>
              <a:gd name="connsiteX2-21" fmla="*/ 2551120 w 3375879"/>
              <a:gd name="connsiteY2-22" fmla="*/ 227700 h 2287799"/>
              <a:gd name="connsiteX3-23" fmla="*/ 3375879 w 3375879"/>
              <a:gd name="connsiteY3-24" fmla="*/ 1052459 h 2287799"/>
              <a:gd name="connsiteX4-25" fmla="*/ 2551120 w 3375879"/>
              <a:gd name="connsiteY4-26" fmla="*/ 1877218 h 2287799"/>
              <a:gd name="connsiteX5-27" fmla="*/ 2551120 w 3375879"/>
              <a:gd name="connsiteY5-28" fmla="*/ 1464839 h 2287799"/>
              <a:gd name="connsiteX6-29" fmla="*/ 0 w 3375879"/>
              <a:gd name="connsiteY6-30" fmla="*/ 2287799 h 2287799"/>
              <a:gd name="connsiteX7-31" fmla="*/ 34290 w 3375879"/>
              <a:gd name="connsiteY7-32" fmla="*/ 0 h 2287799"/>
              <a:gd name="connsiteX0-33" fmla="*/ 0 w 3341589"/>
              <a:gd name="connsiteY0-34" fmla="*/ 0 h 2264939"/>
              <a:gd name="connsiteX1-35" fmla="*/ 2516830 w 3341589"/>
              <a:gd name="connsiteY1-36" fmla="*/ 640080 h 2264939"/>
              <a:gd name="connsiteX2-37" fmla="*/ 2516830 w 3341589"/>
              <a:gd name="connsiteY2-38" fmla="*/ 227700 h 2264939"/>
              <a:gd name="connsiteX3-39" fmla="*/ 3341589 w 3341589"/>
              <a:gd name="connsiteY3-40" fmla="*/ 1052459 h 2264939"/>
              <a:gd name="connsiteX4-41" fmla="*/ 2516830 w 3341589"/>
              <a:gd name="connsiteY4-42" fmla="*/ 1877218 h 2264939"/>
              <a:gd name="connsiteX5-43" fmla="*/ 2516830 w 3341589"/>
              <a:gd name="connsiteY5-44" fmla="*/ 1464839 h 2264939"/>
              <a:gd name="connsiteX6-45" fmla="*/ 57150 w 3341589"/>
              <a:gd name="connsiteY6-46" fmla="*/ 2264939 h 2264939"/>
              <a:gd name="connsiteX7-47" fmla="*/ 0 w 3341589"/>
              <a:gd name="connsiteY7-48" fmla="*/ 0 h 2264939"/>
              <a:gd name="connsiteX0-49" fmla="*/ 11430 w 3353019"/>
              <a:gd name="connsiteY0-50" fmla="*/ 0 h 2287799"/>
              <a:gd name="connsiteX1-51" fmla="*/ 2528260 w 3353019"/>
              <a:gd name="connsiteY1-52" fmla="*/ 640080 h 2287799"/>
              <a:gd name="connsiteX2-53" fmla="*/ 2528260 w 3353019"/>
              <a:gd name="connsiteY2-54" fmla="*/ 227700 h 2287799"/>
              <a:gd name="connsiteX3-55" fmla="*/ 3353019 w 3353019"/>
              <a:gd name="connsiteY3-56" fmla="*/ 1052459 h 2287799"/>
              <a:gd name="connsiteX4-57" fmla="*/ 2528260 w 3353019"/>
              <a:gd name="connsiteY4-58" fmla="*/ 1877218 h 2287799"/>
              <a:gd name="connsiteX5-59" fmla="*/ 2528260 w 3353019"/>
              <a:gd name="connsiteY5-60" fmla="*/ 1464839 h 2287799"/>
              <a:gd name="connsiteX6-61" fmla="*/ 0 w 3353019"/>
              <a:gd name="connsiteY6-62" fmla="*/ 2287799 h 2287799"/>
              <a:gd name="connsiteX7-63" fmla="*/ 11430 w 3353019"/>
              <a:gd name="connsiteY7-64" fmla="*/ 0 h 2287799"/>
              <a:gd name="connsiteX0-65" fmla="*/ 11430 w 3353019"/>
              <a:gd name="connsiteY0-66" fmla="*/ 0 h 2287799"/>
              <a:gd name="connsiteX1-67" fmla="*/ 2528260 w 3353019"/>
              <a:gd name="connsiteY1-68" fmla="*/ 640080 h 2287799"/>
              <a:gd name="connsiteX2-69" fmla="*/ 2528260 w 3353019"/>
              <a:gd name="connsiteY2-70" fmla="*/ 227700 h 2287799"/>
              <a:gd name="connsiteX3-71" fmla="*/ 3353019 w 3353019"/>
              <a:gd name="connsiteY3-72" fmla="*/ 1052459 h 2287799"/>
              <a:gd name="connsiteX4-73" fmla="*/ 2528260 w 3353019"/>
              <a:gd name="connsiteY4-74" fmla="*/ 1877218 h 2287799"/>
              <a:gd name="connsiteX5-75" fmla="*/ 2528260 w 3353019"/>
              <a:gd name="connsiteY5-76" fmla="*/ 1464839 h 2287799"/>
              <a:gd name="connsiteX6-77" fmla="*/ 0 w 3353019"/>
              <a:gd name="connsiteY6-78" fmla="*/ 2287799 h 2287799"/>
              <a:gd name="connsiteX7-79" fmla="*/ 11430 w 3353019"/>
              <a:gd name="connsiteY7-80" fmla="*/ 0 h 2287799"/>
              <a:gd name="connsiteX0-81" fmla="*/ 11430 w 3353019"/>
              <a:gd name="connsiteY0-82" fmla="*/ 0 h 2287799"/>
              <a:gd name="connsiteX1-83" fmla="*/ 2528260 w 3353019"/>
              <a:gd name="connsiteY1-84" fmla="*/ 640080 h 2287799"/>
              <a:gd name="connsiteX2-85" fmla="*/ 2528260 w 3353019"/>
              <a:gd name="connsiteY2-86" fmla="*/ 227700 h 2287799"/>
              <a:gd name="connsiteX3-87" fmla="*/ 3353019 w 3353019"/>
              <a:gd name="connsiteY3-88" fmla="*/ 1052459 h 2287799"/>
              <a:gd name="connsiteX4-89" fmla="*/ 2528260 w 3353019"/>
              <a:gd name="connsiteY4-90" fmla="*/ 1877218 h 2287799"/>
              <a:gd name="connsiteX5-91" fmla="*/ 2528260 w 3353019"/>
              <a:gd name="connsiteY5-92" fmla="*/ 1464839 h 2287799"/>
              <a:gd name="connsiteX6-93" fmla="*/ 0 w 3353019"/>
              <a:gd name="connsiteY6-94" fmla="*/ 2287799 h 2287799"/>
              <a:gd name="connsiteX7-95" fmla="*/ 11430 w 3353019"/>
              <a:gd name="connsiteY7-96" fmla="*/ 0 h 2287799"/>
              <a:gd name="connsiteX0-97" fmla="*/ 11430 w 3353019"/>
              <a:gd name="connsiteY0-98" fmla="*/ 0 h 2287799"/>
              <a:gd name="connsiteX1-99" fmla="*/ 2528260 w 3353019"/>
              <a:gd name="connsiteY1-100" fmla="*/ 640080 h 2287799"/>
              <a:gd name="connsiteX2-101" fmla="*/ 2528260 w 3353019"/>
              <a:gd name="connsiteY2-102" fmla="*/ 227700 h 2287799"/>
              <a:gd name="connsiteX3-103" fmla="*/ 3353019 w 3353019"/>
              <a:gd name="connsiteY3-104" fmla="*/ 1052459 h 2287799"/>
              <a:gd name="connsiteX4-105" fmla="*/ 2528260 w 3353019"/>
              <a:gd name="connsiteY4-106" fmla="*/ 1877218 h 2287799"/>
              <a:gd name="connsiteX5-107" fmla="*/ 2528260 w 3353019"/>
              <a:gd name="connsiteY5-108" fmla="*/ 1464839 h 2287799"/>
              <a:gd name="connsiteX6-109" fmla="*/ 0 w 3353019"/>
              <a:gd name="connsiteY6-110" fmla="*/ 2287799 h 2287799"/>
              <a:gd name="connsiteX7-111" fmla="*/ 11430 w 3353019"/>
              <a:gd name="connsiteY7-112" fmla="*/ 0 h 2287799"/>
              <a:gd name="connsiteX0-113" fmla="*/ 11430 w 3353019"/>
              <a:gd name="connsiteY0-114" fmla="*/ 0 h 2287799"/>
              <a:gd name="connsiteX1-115" fmla="*/ 2528260 w 3353019"/>
              <a:gd name="connsiteY1-116" fmla="*/ 640080 h 2287799"/>
              <a:gd name="connsiteX2-117" fmla="*/ 2528260 w 3353019"/>
              <a:gd name="connsiteY2-118" fmla="*/ 227700 h 2287799"/>
              <a:gd name="connsiteX3-119" fmla="*/ 3353019 w 3353019"/>
              <a:gd name="connsiteY3-120" fmla="*/ 1052459 h 2287799"/>
              <a:gd name="connsiteX4-121" fmla="*/ 2528260 w 3353019"/>
              <a:gd name="connsiteY4-122" fmla="*/ 1877218 h 2287799"/>
              <a:gd name="connsiteX5-123" fmla="*/ 2528260 w 3353019"/>
              <a:gd name="connsiteY5-124" fmla="*/ 1464839 h 2287799"/>
              <a:gd name="connsiteX6-125" fmla="*/ 0 w 3353019"/>
              <a:gd name="connsiteY6-126" fmla="*/ 2287799 h 2287799"/>
              <a:gd name="connsiteX7-127" fmla="*/ 11430 w 3353019"/>
              <a:gd name="connsiteY7-128" fmla="*/ 0 h 2287799"/>
              <a:gd name="connsiteX0-129" fmla="*/ 80010 w 3353019"/>
              <a:gd name="connsiteY0-130" fmla="*/ 0 h 2699279"/>
              <a:gd name="connsiteX1-131" fmla="*/ 2528260 w 3353019"/>
              <a:gd name="connsiteY1-132" fmla="*/ 1051560 h 2699279"/>
              <a:gd name="connsiteX2-133" fmla="*/ 2528260 w 3353019"/>
              <a:gd name="connsiteY2-134" fmla="*/ 639180 h 2699279"/>
              <a:gd name="connsiteX3-135" fmla="*/ 3353019 w 3353019"/>
              <a:gd name="connsiteY3-136" fmla="*/ 1463939 h 2699279"/>
              <a:gd name="connsiteX4-137" fmla="*/ 2528260 w 3353019"/>
              <a:gd name="connsiteY4-138" fmla="*/ 2288698 h 2699279"/>
              <a:gd name="connsiteX5-139" fmla="*/ 2528260 w 3353019"/>
              <a:gd name="connsiteY5-140" fmla="*/ 1876319 h 2699279"/>
              <a:gd name="connsiteX6-141" fmla="*/ 0 w 3353019"/>
              <a:gd name="connsiteY6-142" fmla="*/ 2699279 h 2699279"/>
              <a:gd name="connsiteX7-143" fmla="*/ 80010 w 3353019"/>
              <a:gd name="connsiteY7-144" fmla="*/ 0 h 2699279"/>
              <a:gd name="connsiteX0-145" fmla="*/ 0 w 3273009"/>
              <a:gd name="connsiteY0-146" fmla="*/ 0 h 3339359"/>
              <a:gd name="connsiteX1-147" fmla="*/ 2448250 w 3273009"/>
              <a:gd name="connsiteY1-148" fmla="*/ 1051560 h 3339359"/>
              <a:gd name="connsiteX2-149" fmla="*/ 2448250 w 3273009"/>
              <a:gd name="connsiteY2-150" fmla="*/ 639180 h 3339359"/>
              <a:gd name="connsiteX3-151" fmla="*/ 3273009 w 3273009"/>
              <a:gd name="connsiteY3-152" fmla="*/ 1463939 h 3339359"/>
              <a:gd name="connsiteX4-153" fmla="*/ 2448250 w 3273009"/>
              <a:gd name="connsiteY4-154" fmla="*/ 2288698 h 3339359"/>
              <a:gd name="connsiteX5-155" fmla="*/ 2448250 w 3273009"/>
              <a:gd name="connsiteY5-156" fmla="*/ 1876319 h 3339359"/>
              <a:gd name="connsiteX6-157" fmla="*/ 22860 w 3273009"/>
              <a:gd name="connsiteY6-158" fmla="*/ 3339359 h 3339359"/>
              <a:gd name="connsiteX7-159" fmla="*/ 0 w 3273009"/>
              <a:gd name="connsiteY7-160" fmla="*/ 0 h 3339359"/>
              <a:gd name="connsiteX0-161" fmla="*/ 0 w 3273009"/>
              <a:gd name="connsiteY0-162" fmla="*/ 0 h 3339359"/>
              <a:gd name="connsiteX1-163" fmla="*/ 2448250 w 3273009"/>
              <a:gd name="connsiteY1-164" fmla="*/ 1051560 h 3339359"/>
              <a:gd name="connsiteX2-165" fmla="*/ 2448250 w 3273009"/>
              <a:gd name="connsiteY2-166" fmla="*/ 639180 h 3339359"/>
              <a:gd name="connsiteX3-167" fmla="*/ 3273009 w 3273009"/>
              <a:gd name="connsiteY3-168" fmla="*/ 1463939 h 3339359"/>
              <a:gd name="connsiteX4-169" fmla="*/ 2448250 w 3273009"/>
              <a:gd name="connsiteY4-170" fmla="*/ 2288698 h 3339359"/>
              <a:gd name="connsiteX5-171" fmla="*/ 2448250 w 3273009"/>
              <a:gd name="connsiteY5-172" fmla="*/ 1876319 h 3339359"/>
              <a:gd name="connsiteX6-173" fmla="*/ 22860 w 3273009"/>
              <a:gd name="connsiteY6-174" fmla="*/ 3339359 h 3339359"/>
              <a:gd name="connsiteX7-175" fmla="*/ 0 w 3273009"/>
              <a:gd name="connsiteY7-176" fmla="*/ 0 h 3339359"/>
              <a:gd name="connsiteX0-177" fmla="*/ 0 w 3295869"/>
              <a:gd name="connsiteY0-178" fmla="*/ 0 h 3499379"/>
              <a:gd name="connsiteX1-179" fmla="*/ 2471110 w 3295869"/>
              <a:gd name="connsiteY1-180" fmla="*/ 1211580 h 3499379"/>
              <a:gd name="connsiteX2-181" fmla="*/ 2471110 w 3295869"/>
              <a:gd name="connsiteY2-182" fmla="*/ 799200 h 3499379"/>
              <a:gd name="connsiteX3-183" fmla="*/ 3295869 w 3295869"/>
              <a:gd name="connsiteY3-184" fmla="*/ 1623959 h 3499379"/>
              <a:gd name="connsiteX4-185" fmla="*/ 2471110 w 3295869"/>
              <a:gd name="connsiteY4-186" fmla="*/ 2448718 h 3499379"/>
              <a:gd name="connsiteX5-187" fmla="*/ 2471110 w 3295869"/>
              <a:gd name="connsiteY5-188" fmla="*/ 2036339 h 3499379"/>
              <a:gd name="connsiteX6-189" fmla="*/ 45720 w 3295869"/>
              <a:gd name="connsiteY6-190" fmla="*/ 3499379 h 3499379"/>
              <a:gd name="connsiteX7-191" fmla="*/ 0 w 3295869"/>
              <a:gd name="connsiteY7-192" fmla="*/ 0 h 34993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95869" h="3499379">
                <a:moveTo>
                  <a:pt x="0" y="0"/>
                </a:moveTo>
                <a:cubicBezTo>
                  <a:pt x="873233" y="739140"/>
                  <a:pt x="1620737" y="1318260"/>
                  <a:pt x="2471110" y="1211580"/>
                </a:cubicBezTo>
                <a:lnTo>
                  <a:pt x="2471110" y="799200"/>
                </a:lnTo>
                <a:lnTo>
                  <a:pt x="3295869" y="1623959"/>
                </a:lnTo>
                <a:lnTo>
                  <a:pt x="2471110" y="2448718"/>
                </a:lnTo>
                <a:lnTo>
                  <a:pt x="2471110" y="2036339"/>
                </a:lnTo>
                <a:cubicBezTo>
                  <a:pt x="1628357" y="1967759"/>
                  <a:pt x="1219943" y="2287799"/>
                  <a:pt x="45720" y="349937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 altLang="en-US" sz="1400" b="1" dirty="0" err="1">
              <a:solidFill>
                <a:srgbClr val="FFFFFF"/>
              </a:solidFill>
              <a:cs typeface="+mn-ea"/>
              <a:sym typeface="+mn-lt"/>
            </a:endParaRPr>
          </a:p>
        </p:txBody>
      </p:sp>
      <p:pic>
        <p:nvPicPr>
          <p:cNvPr id="105" name="图片 104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2655570" y="4203700"/>
            <a:ext cx="1417955" cy="189039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图片 106"/>
          <p:cNvPicPr/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058660" y="2851785"/>
            <a:ext cx="1762760" cy="257365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" name="组合 3"/>
          <p:cNvGrpSpPr/>
          <p:nvPr/>
        </p:nvGrpSpPr>
        <p:grpSpPr>
          <a:xfrm>
            <a:off x="304165" y="229870"/>
            <a:ext cx="11503660" cy="460375"/>
            <a:chOff x="479" y="362"/>
            <a:chExt cx="18116" cy="725"/>
          </a:xfrm>
        </p:grpSpPr>
        <p:sp>
          <p:nvSpPr>
            <p:cNvPr id="2" name="文本框 1"/>
            <p:cNvSpPr txBox="1"/>
            <p:nvPr>
              <p:custDataLst>
                <p:tags r:id="rId3"/>
              </p:custDataLst>
            </p:nvPr>
          </p:nvSpPr>
          <p:spPr>
            <a:xfrm>
              <a:off x="479" y="362"/>
              <a:ext cx="6400" cy="725"/>
            </a:xfrm>
            <a:prstGeom prst="rect">
              <a:avLst/>
            </a:prstGeom>
          </p:spPr>
          <p:txBody>
            <a:bodyPr>
              <a:spAutoFit/>
            </a:bodyPr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人设IP要点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4"/>
              </p:custDataLst>
            </p:nvPr>
          </p:nvCxnSpPr>
          <p:spPr>
            <a:xfrm flipV="1">
              <a:off x="639" y="1087"/>
              <a:ext cx="17956" cy="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hueOff val="-4200000"/>
                    </a:schemeClr>
                  </a:gs>
                  <a:gs pos="100000">
                    <a:schemeClr val="accent1"/>
                  </a:gs>
                </a:gsLst>
              </a:gra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10" name="组合 9"/>
          <p:cNvGrpSpPr/>
          <p:nvPr/>
        </p:nvGrpSpPr>
        <p:grpSpPr>
          <a:xfrm>
            <a:off x="359410" y="1041400"/>
            <a:ext cx="2611120" cy="558800"/>
            <a:chOff x="566" y="1640"/>
            <a:chExt cx="4112" cy="880"/>
          </a:xfrm>
        </p:grpSpPr>
        <p:sp>
          <p:nvSpPr>
            <p:cNvPr id="7" name="圆角矩形 6"/>
            <p:cNvSpPr/>
            <p:nvPr>
              <p:custDataLst>
                <p:tags r:id="rId5"/>
              </p:custDataLst>
            </p:nvPr>
          </p:nvSpPr>
          <p:spPr>
            <a:xfrm>
              <a:off x="566" y="1660"/>
              <a:ext cx="2934" cy="7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ctr">
                <a:buFont typeface="Wingdings" panose="05000000000000000000" charset="0"/>
                <a:buChar char="Ø"/>
              </a:pPr>
              <a:r>
                <a:rPr 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符合用户圈层</a:t>
              </a:r>
              <a:endParaRPr lang="en-US" altLang="zh-CN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9" name="图片 8" descr="3b32313538313332363bc4bfb1eac8cbc8ba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798" y="1640"/>
              <a:ext cx="880" cy="880"/>
            </a:xfrm>
            <a:prstGeom prst="rect">
              <a:avLst/>
            </a:prstGeom>
          </p:spPr>
        </p:pic>
      </p:grpSp>
      <p:sp>
        <p:nvSpPr>
          <p:cNvPr id="12" name="等腰三角形 11"/>
          <p:cNvSpPr/>
          <p:nvPr>
            <p:custDataLst>
              <p:tags r:id="rId8"/>
            </p:custDataLst>
          </p:nvPr>
        </p:nvSpPr>
        <p:spPr>
          <a:xfrm>
            <a:off x="405765" y="1597025"/>
            <a:ext cx="11485880" cy="853440"/>
          </a:xfrm>
          <a:prstGeom prst="triangle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1"/>
          <a:p>
            <a:pPr algn="ctr"/>
            <a:r>
              <a:rPr lang="zh-CN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品牌的目标用户有什么特征，人设就要有什么特征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359410" y="4975225"/>
            <a:ext cx="11403330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solidFill>
                  <a:schemeClr val="tx1"/>
                </a:solidFill>
              </a:rPr>
              <a:t>papi</a:t>
            </a:r>
            <a:r>
              <a:rPr lang="zh-CN" altLang="en-US" sz="1400">
                <a:solidFill>
                  <a:schemeClr val="tx1"/>
                </a:solidFill>
              </a:rPr>
              <a:t>酱，从短视频达人升级为演员、导演等角色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本人的人设从一开始的搞笑女逐渐演变为为高知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/>
                </a:solidFill>
              </a:rPr>
              <a:t>她的用户人群从单纯的路人聚焦到了都市白领人群</a:t>
            </a:r>
            <a:endParaRPr lang="zh-CN" altLang="en-US" sz="1400">
              <a:solidFill>
                <a:schemeClr val="tx1"/>
              </a:solidFill>
            </a:endParaRPr>
          </a:p>
        </p:txBody>
      </p:sp>
      <p:pic>
        <p:nvPicPr>
          <p:cNvPr id="109" name="图片 108"/>
          <p:cNvPicPr/>
          <p:nvPr>
            <p:custDataLst>
              <p:tags r:id="rId10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635885" y="2851785"/>
            <a:ext cx="2776220" cy="21234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" name="燕尾形箭头 14"/>
          <p:cNvSpPr/>
          <p:nvPr/>
        </p:nvSpPr>
        <p:spPr>
          <a:xfrm>
            <a:off x="5564505" y="3683000"/>
            <a:ext cx="1054100" cy="800100"/>
          </a:xfrm>
          <a:prstGeom prst="notchedRightArrow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04165" y="229870"/>
            <a:ext cx="11503660" cy="460375"/>
            <a:chOff x="479" y="362"/>
            <a:chExt cx="18116" cy="725"/>
          </a:xfrm>
        </p:grpSpPr>
        <p:sp>
          <p:nvSpPr>
            <p:cNvPr id="2" name="文本框 1"/>
            <p:cNvSpPr txBox="1"/>
            <p:nvPr>
              <p:custDataLst>
                <p:tags r:id="rId1"/>
              </p:custDataLst>
            </p:nvPr>
          </p:nvSpPr>
          <p:spPr>
            <a:xfrm>
              <a:off x="479" y="362"/>
              <a:ext cx="6400" cy="725"/>
            </a:xfrm>
            <a:prstGeom prst="rect">
              <a:avLst/>
            </a:prstGeom>
          </p:spPr>
          <p:txBody>
            <a:bodyPr>
              <a:spAutoFit/>
            </a:bodyPr>
            <a:p>
              <a:r>
                <a:rPr lang="zh-CN" altLang="en-US" sz="2400" b="1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人设IP要点</a:t>
              </a:r>
              <a:endParaRPr lang="zh-CN" altLang="en-US" sz="2400" b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cxnSp>
          <p:nvCxnSpPr>
            <p:cNvPr id="3" name="直接连接符 2"/>
            <p:cNvCxnSpPr/>
            <p:nvPr>
              <p:custDataLst>
                <p:tags r:id="rId2"/>
              </p:custDataLst>
            </p:nvPr>
          </p:nvCxnSpPr>
          <p:spPr>
            <a:xfrm flipV="1">
              <a:off x="639" y="1087"/>
              <a:ext cx="17956" cy="0"/>
            </a:xfrm>
            <a:prstGeom prst="line">
              <a:avLst/>
            </a:prstGeom>
            <a:ln w="31750">
              <a:gradFill>
                <a:gsLst>
                  <a:gs pos="0">
                    <a:schemeClr val="accent1">
                      <a:hueOff val="-4200000"/>
                    </a:schemeClr>
                  </a:gs>
                  <a:gs pos="100000">
                    <a:schemeClr val="accent1"/>
                  </a:gs>
                </a:gsLst>
              </a:gradFill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359410" y="1029970"/>
            <a:ext cx="2519045" cy="530860"/>
            <a:chOff x="566" y="1622"/>
            <a:chExt cx="3967" cy="836"/>
          </a:xfrm>
        </p:grpSpPr>
        <p:sp>
          <p:nvSpPr>
            <p:cNvPr id="7" name="圆角矩形 6"/>
            <p:cNvSpPr/>
            <p:nvPr>
              <p:custDataLst>
                <p:tags r:id="rId3"/>
              </p:custDataLst>
            </p:nvPr>
          </p:nvSpPr>
          <p:spPr>
            <a:xfrm>
              <a:off x="566" y="1660"/>
              <a:ext cx="2934" cy="79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marL="285750" indent="-285750" algn="ctr">
                <a:buFont typeface="Wingdings" panose="05000000000000000000" charset="0"/>
                <a:buChar char="Ø"/>
              </a:pPr>
              <a:r>
                <a:rPr 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符合正面认知</a:t>
              </a:r>
              <a:endPara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pic>
          <p:nvPicPr>
            <p:cNvPr id="5" name="图片 4" descr="3b32313536393038353bc8cfd6aa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97" y="1622"/>
              <a:ext cx="837" cy="837"/>
            </a:xfrm>
            <a:prstGeom prst="rect">
              <a:avLst/>
            </a:prstGeom>
          </p:spPr>
        </p:pic>
      </p:grpSp>
      <p:sp>
        <p:nvSpPr>
          <p:cNvPr id="12" name="等腰三角形 11"/>
          <p:cNvSpPr/>
          <p:nvPr>
            <p:custDataLst>
              <p:tags r:id="rId6"/>
            </p:custDataLst>
          </p:nvPr>
        </p:nvSpPr>
        <p:spPr>
          <a:xfrm>
            <a:off x="405765" y="1597025"/>
            <a:ext cx="11485880" cy="853440"/>
          </a:xfrm>
          <a:prstGeom prst="triangle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t" anchorCtr="1"/>
          <a:p>
            <a:pPr algn="ctr"/>
            <a:r>
              <a:rPr lang="zh-CN" sz="16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用户喜欢和阳光正面、善良的人做朋友</a:t>
            </a:r>
            <a:endParaRPr lang="zh-CN" altLang="en-US" sz="16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0" name="图片 109"/>
          <p:cNvPicPr/>
          <p:nvPr>
            <p:custDataLst>
              <p:tags r:id="rId7"/>
            </p:custDataLst>
          </p:nvPr>
        </p:nvPicPr>
        <p:blipFill>
          <a:blip r:embed="rId8"/>
          <a:srcRect l="20592" t="13915" r="32779" b="28446"/>
          <a:stretch>
            <a:fillRect/>
          </a:stretch>
        </p:blipFill>
        <p:spPr>
          <a:xfrm>
            <a:off x="1584325" y="2614295"/>
            <a:ext cx="2451100" cy="2139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2" name="图片 111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061325" y="2802890"/>
            <a:ext cx="2067560" cy="1951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" name="文本框 27"/>
          <p:cNvSpPr txBox="1"/>
          <p:nvPr/>
        </p:nvSpPr>
        <p:spPr>
          <a:xfrm>
            <a:off x="5147310" y="3357245"/>
            <a:ext cx="1188085" cy="97663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ctr"/>
            <a:r>
              <a:rPr lang="en-US" altLang="zh-CN" sz="60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Bernard MT Condensed" panose="02050806060905020404" charset="0"/>
              </a:rPr>
              <a:t>VS</a:t>
            </a:r>
            <a:endParaRPr lang="en-US" altLang="zh-CN" sz="60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Bernard MT Condensed" panose="02050806060905020404" charset="0"/>
            </a:endParaRPr>
          </a:p>
        </p:txBody>
      </p:sp>
      <p:sp>
        <p:nvSpPr>
          <p:cNvPr id="29" name="矩形 28"/>
          <p:cNvSpPr/>
          <p:nvPr>
            <p:custDataLst>
              <p:tags r:id="rId11"/>
            </p:custDataLst>
          </p:nvPr>
        </p:nvSpPr>
        <p:spPr>
          <a:xfrm>
            <a:off x="405765" y="4754245"/>
            <a:ext cx="4947285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江秋莲，江歌案受害人妈妈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奔波数年寻求司法正义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期间直播卖货，所得钱款捐出</a:t>
            </a: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30" name="矩形 29"/>
          <p:cNvSpPr/>
          <p:nvPr>
            <p:custDataLst>
              <p:tags r:id="rId12"/>
            </p:custDataLst>
          </p:nvPr>
        </p:nvSpPr>
        <p:spPr>
          <a:xfrm>
            <a:off x="6508750" y="4754245"/>
            <a:ext cx="4947285" cy="1143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solidFill>
                  <a:schemeClr val="tx1"/>
                </a:solidFill>
              </a:rPr>
              <a:t>刘鑫，江歌案当事人之一</a:t>
            </a:r>
            <a:endParaRPr lang="zh-CN" altLang="en-US" sz="1400">
              <a:solidFill>
                <a:schemeClr val="tx1"/>
              </a:solidFill>
            </a:endParaRPr>
          </a:p>
          <a:p>
            <a:pPr algn="ctr"/>
            <a:r>
              <a:rPr lang="zh-CN" altLang="en-US" sz="1400">
                <a:solidFill>
                  <a:schemeClr val="tx1"/>
                </a:solidFill>
              </a:rPr>
              <a:t>忘恩负义，吃人血馒头，颠倒黑白之辈</a:t>
            </a:r>
            <a:endParaRPr lang="zh-CN" altLang="en-US" sz="1400">
              <a:solidFill>
                <a:schemeClr val="tx1"/>
              </a:solidFill>
            </a:endParaRPr>
          </a:p>
        </p:txBody>
      </p:sp>
    </p:spTree>
    <p:custDataLst>
      <p:tags r:id="rId1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IP矩阵价值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5765" y="1095375"/>
            <a:ext cx="11402695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用户对企业的信任，由</a:t>
            </a:r>
            <a:r>
              <a:rPr lang="zh-CN" sz="16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品牌、产品、社交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三个层面结合构建：</a:t>
            </a:r>
            <a:endParaRPr lang="zh-CN" alt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490220" y="1693545"/>
            <a:ext cx="11228705" cy="4530090"/>
            <a:chOff x="639" y="2667"/>
            <a:chExt cx="12932" cy="4534"/>
          </a:xfrm>
        </p:grpSpPr>
        <p:grpSp>
          <p:nvGrpSpPr>
            <p:cNvPr id="7" name="组合 6"/>
            <p:cNvGrpSpPr/>
            <p:nvPr/>
          </p:nvGrpSpPr>
          <p:grpSpPr>
            <a:xfrm>
              <a:off x="639" y="2683"/>
              <a:ext cx="3948" cy="4518"/>
              <a:chOff x="639" y="2683"/>
              <a:chExt cx="3948" cy="4518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639" y="2683"/>
                <a:ext cx="3949" cy="700"/>
              </a:xfrm>
              <a:prstGeom prst="roundRect">
                <a:avLst/>
              </a:prstGeom>
            </p:spPr>
            <p:style>
              <a:lnRef idx="0">
                <a:srgbClr val="FFFFFF"/>
              </a:lnRef>
              <a:fillRef idx="3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 sz="1600" b="1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品牌信任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4" name="矩形 3"/>
              <p:cNvSpPr/>
              <p:nvPr/>
            </p:nvSpPr>
            <p:spPr>
              <a:xfrm>
                <a:off x="639" y="3599"/>
                <a:ext cx="3942" cy="3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400" b="1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需要品牌势能强</a:t>
                </a:r>
                <a:endParaRPr lang="zh-CN" sz="1400" b="1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endParaRPr 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肯真金白银投入大量资源做营销推广</a:t>
                </a:r>
                <a:endParaRPr 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用户见多了</a:t>
                </a:r>
                <a:endParaRPr 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心智自然就被影响</a:t>
                </a:r>
                <a:endParaRPr 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endParaRPr lang="zh-CN" altLang="en-US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sz="1400" i="1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如可口可乐、星巴克、麦当劳</a:t>
                </a:r>
                <a:endParaRPr lang="zh-CN" altLang="en-US" sz="1400" i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5131" y="2683"/>
              <a:ext cx="3948" cy="4518"/>
              <a:chOff x="639" y="2683"/>
              <a:chExt cx="3948" cy="4518"/>
            </a:xfrm>
          </p:grpSpPr>
          <p:sp>
            <p:nvSpPr>
              <p:cNvPr id="13" name="圆角矩形 12"/>
              <p:cNvSpPr/>
              <p:nvPr>
                <p:custDataLst>
                  <p:tags r:id="rId1"/>
                </p:custDataLst>
              </p:nvPr>
            </p:nvSpPr>
            <p:spPr>
              <a:xfrm>
                <a:off x="639" y="2683"/>
                <a:ext cx="3949" cy="700"/>
              </a:xfrm>
              <a:prstGeom prst="roundRect">
                <a:avLst/>
              </a:prstGeom>
            </p:spPr>
            <p:style>
              <a:lnRef idx="0">
                <a:srgbClr val="FFFFFF"/>
              </a:lnRef>
              <a:fillRef idx="3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6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产品信任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14" name="矩形 13"/>
              <p:cNvSpPr/>
              <p:nvPr>
                <p:custDataLst>
                  <p:tags r:id="rId2"/>
                </p:custDataLst>
              </p:nvPr>
            </p:nvSpPr>
            <p:spPr>
              <a:xfrm>
                <a:off x="639" y="3599"/>
                <a:ext cx="3942" cy="3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400" b="1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需要用户购买过企业产品</a:t>
                </a:r>
                <a:endParaRPr lang="zh-CN" sz="1400" b="1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endParaRPr 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在使用产品的过程中</a:t>
                </a:r>
                <a:endParaRPr 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感受到产品质量好、效果佳</a:t>
                </a:r>
                <a:endParaRPr 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自然会对企业产生信任</a:t>
                </a:r>
                <a:endParaRPr lang="zh-CN" altLang="en-US" sz="1400" i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9623" y="2667"/>
              <a:ext cx="3948" cy="4518"/>
              <a:chOff x="639" y="2683"/>
              <a:chExt cx="3948" cy="4518"/>
            </a:xfrm>
          </p:grpSpPr>
          <p:sp>
            <p:nvSpPr>
              <p:cNvPr id="16" name="圆角矩形 15"/>
              <p:cNvSpPr/>
              <p:nvPr>
                <p:custDataLst>
                  <p:tags r:id="rId3"/>
                </p:custDataLst>
              </p:nvPr>
            </p:nvSpPr>
            <p:spPr>
              <a:xfrm>
                <a:off x="639" y="2683"/>
                <a:ext cx="3949" cy="700"/>
              </a:xfrm>
              <a:prstGeom prst="roundRect">
                <a:avLst/>
              </a:prstGeom>
            </p:spPr>
            <p:style>
              <a:lnRef idx="0">
                <a:srgbClr val="FFFFFF"/>
              </a:lnRef>
              <a:fillRef idx="3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6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社交信任</a:t>
                </a:r>
                <a:endParaRPr lang="zh-CN" altLang="en-US" sz="1600" b="1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17" name="矩形 16"/>
              <p:cNvSpPr/>
              <p:nvPr>
                <p:custDataLst>
                  <p:tags r:id="rId4"/>
                </p:custDataLst>
              </p:nvPr>
            </p:nvSpPr>
            <p:spPr>
              <a:xfrm>
                <a:off x="639" y="3599"/>
                <a:ext cx="3942" cy="3602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sz="1400" b="1">
                    <a:solidFill>
                      <a:schemeClr val="accent5">
                        <a:lumMod val="75000"/>
                      </a:schemeClr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由用户在与企业员工交往过程中产生</a:t>
                </a:r>
                <a:endParaRPr lang="zh-CN" sz="1400" b="1">
                  <a:solidFill>
                    <a:schemeClr val="accent5">
                      <a:lumMod val="7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endParaRPr lang="zh-CN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在线下零售业态中</a:t>
                </a:r>
                <a:endParaRPr lang="zh-CN" altLang="en-US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用户与一线员工面对面接触</a:t>
                </a:r>
                <a:endParaRPr lang="zh-CN" altLang="en-US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自然会将这一份信任感迁移至品牌</a:t>
                </a:r>
                <a:endParaRPr lang="zh-CN" altLang="en-US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通过相信你，进而相信你背后所在的企业</a:t>
                </a:r>
                <a:endParaRPr lang="zh-CN" altLang="en-US" sz="14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  <a:p>
                <a:pPr algn="ctr"/>
                <a:r>
                  <a:rPr lang="zh-CN" altLang="en-US" sz="14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最终购买你所在企业的产品</a:t>
                </a:r>
                <a:endParaRPr lang="zh-CN" altLang="en-US" sz="1400" i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8147685" y="1628775"/>
            <a:ext cx="3661410" cy="4709795"/>
          </a:xfrm>
          <a:prstGeom prst="rect">
            <a:avLst/>
          </a:prstGeom>
          <a:ln w="12700" cap="flat" cmpd="sng" algn="ctr">
            <a:solidFill>
              <a:srgbClr val="C00000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05765" y="889635"/>
            <a:ext cx="11401425" cy="5565775"/>
          </a:xfrm>
          <a:prstGeom prst="roundRect">
            <a:avLst>
              <a:gd name="adj" fmla="val 35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1" name="PA-右箭头 143"/>
          <p:cNvSpPr/>
          <p:nvPr>
            <p:custDataLst>
              <p:tags r:id="rId1"/>
            </p:custDataLst>
          </p:nvPr>
        </p:nvSpPr>
        <p:spPr>
          <a:xfrm rot="5400000">
            <a:off x="5382578" y="2531745"/>
            <a:ext cx="1492885" cy="2434590"/>
          </a:xfrm>
          <a:custGeom>
            <a:avLst/>
            <a:gdLst>
              <a:gd name="connsiteX0" fmla="*/ 0 w 3330159"/>
              <a:gd name="connsiteY0" fmla="*/ 412380 h 1649518"/>
              <a:gd name="connsiteX1" fmla="*/ 2505400 w 3330159"/>
              <a:gd name="connsiteY1" fmla="*/ 412380 h 1649518"/>
              <a:gd name="connsiteX2" fmla="*/ 2505400 w 3330159"/>
              <a:gd name="connsiteY2" fmla="*/ 0 h 1649518"/>
              <a:gd name="connsiteX3" fmla="*/ 3330159 w 3330159"/>
              <a:gd name="connsiteY3" fmla="*/ 824759 h 1649518"/>
              <a:gd name="connsiteX4" fmla="*/ 2505400 w 3330159"/>
              <a:gd name="connsiteY4" fmla="*/ 1649518 h 1649518"/>
              <a:gd name="connsiteX5" fmla="*/ 2505400 w 3330159"/>
              <a:gd name="connsiteY5" fmla="*/ 1237139 h 1649518"/>
              <a:gd name="connsiteX6" fmla="*/ 0 w 3330159"/>
              <a:gd name="connsiteY6" fmla="*/ 1237139 h 1649518"/>
              <a:gd name="connsiteX7" fmla="*/ 0 w 3330159"/>
              <a:gd name="connsiteY7" fmla="*/ 412380 h 1649518"/>
              <a:gd name="connsiteX0-1" fmla="*/ 0 w 3341589"/>
              <a:gd name="connsiteY0-2" fmla="*/ 0 h 1877218"/>
              <a:gd name="connsiteX1-3" fmla="*/ 2516830 w 3341589"/>
              <a:gd name="connsiteY1-4" fmla="*/ 640080 h 1877218"/>
              <a:gd name="connsiteX2-5" fmla="*/ 2516830 w 3341589"/>
              <a:gd name="connsiteY2-6" fmla="*/ 227700 h 1877218"/>
              <a:gd name="connsiteX3-7" fmla="*/ 3341589 w 3341589"/>
              <a:gd name="connsiteY3-8" fmla="*/ 1052459 h 1877218"/>
              <a:gd name="connsiteX4-9" fmla="*/ 2516830 w 3341589"/>
              <a:gd name="connsiteY4-10" fmla="*/ 1877218 h 1877218"/>
              <a:gd name="connsiteX5-11" fmla="*/ 2516830 w 3341589"/>
              <a:gd name="connsiteY5-12" fmla="*/ 1464839 h 1877218"/>
              <a:gd name="connsiteX6-13" fmla="*/ 11430 w 3341589"/>
              <a:gd name="connsiteY6-14" fmla="*/ 1464839 h 1877218"/>
              <a:gd name="connsiteX7-15" fmla="*/ 0 w 3341589"/>
              <a:gd name="connsiteY7-16" fmla="*/ 0 h 1877218"/>
              <a:gd name="connsiteX0-17" fmla="*/ 34290 w 3375879"/>
              <a:gd name="connsiteY0-18" fmla="*/ 0 h 2287799"/>
              <a:gd name="connsiteX1-19" fmla="*/ 2551120 w 3375879"/>
              <a:gd name="connsiteY1-20" fmla="*/ 640080 h 2287799"/>
              <a:gd name="connsiteX2-21" fmla="*/ 2551120 w 3375879"/>
              <a:gd name="connsiteY2-22" fmla="*/ 227700 h 2287799"/>
              <a:gd name="connsiteX3-23" fmla="*/ 3375879 w 3375879"/>
              <a:gd name="connsiteY3-24" fmla="*/ 1052459 h 2287799"/>
              <a:gd name="connsiteX4-25" fmla="*/ 2551120 w 3375879"/>
              <a:gd name="connsiteY4-26" fmla="*/ 1877218 h 2287799"/>
              <a:gd name="connsiteX5-27" fmla="*/ 2551120 w 3375879"/>
              <a:gd name="connsiteY5-28" fmla="*/ 1464839 h 2287799"/>
              <a:gd name="connsiteX6-29" fmla="*/ 0 w 3375879"/>
              <a:gd name="connsiteY6-30" fmla="*/ 2287799 h 2287799"/>
              <a:gd name="connsiteX7-31" fmla="*/ 34290 w 3375879"/>
              <a:gd name="connsiteY7-32" fmla="*/ 0 h 2287799"/>
              <a:gd name="connsiteX0-33" fmla="*/ 0 w 3341589"/>
              <a:gd name="connsiteY0-34" fmla="*/ 0 h 2264939"/>
              <a:gd name="connsiteX1-35" fmla="*/ 2516830 w 3341589"/>
              <a:gd name="connsiteY1-36" fmla="*/ 640080 h 2264939"/>
              <a:gd name="connsiteX2-37" fmla="*/ 2516830 w 3341589"/>
              <a:gd name="connsiteY2-38" fmla="*/ 227700 h 2264939"/>
              <a:gd name="connsiteX3-39" fmla="*/ 3341589 w 3341589"/>
              <a:gd name="connsiteY3-40" fmla="*/ 1052459 h 2264939"/>
              <a:gd name="connsiteX4-41" fmla="*/ 2516830 w 3341589"/>
              <a:gd name="connsiteY4-42" fmla="*/ 1877218 h 2264939"/>
              <a:gd name="connsiteX5-43" fmla="*/ 2516830 w 3341589"/>
              <a:gd name="connsiteY5-44" fmla="*/ 1464839 h 2264939"/>
              <a:gd name="connsiteX6-45" fmla="*/ 57150 w 3341589"/>
              <a:gd name="connsiteY6-46" fmla="*/ 2264939 h 2264939"/>
              <a:gd name="connsiteX7-47" fmla="*/ 0 w 3341589"/>
              <a:gd name="connsiteY7-48" fmla="*/ 0 h 2264939"/>
              <a:gd name="connsiteX0-49" fmla="*/ 11430 w 3353019"/>
              <a:gd name="connsiteY0-50" fmla="*/ 0 h 2287799"/>
              <a:gd name="connsiteX1-51" fmla="*/ 2528260 w 3353019"/>
              <a:gd name="connsiteY1-52" fmla="*/ 640080 h 2287799"/>
              <a:gd name="connsiteX2-53" fmla="*/ 2528260 w 3353019"/>
              <a:gd name="connsiteY2-54" fmla="*/ 227700 h 2287799"/>
              <a:gd name="connsiteX3-55" fmla="*/ 3353019 w 3353019"/>
              <a:gd name="connsiteY3-56" fmla="*/ 1052459 h 2287799"/>
              <a:gd name="connsiteX4-57" fmla="*/ 2528260 w 3353019"/>
              <a:gd name="connsiteY4-58" fmla="*/ 1877218 h 2287799"/>
              <a:gd name="connsiteX5-59" fmla="*/ 2528260 w 3353019"/>
              <a:gd name="connsiteY5-60" fmla="*/ 1464839 h 2287799"/>
              <a:gd name="connsiteX6-61" fmla="*/ 0 w 3353019"/>
              <a:gd name="connsiteY6-62" fmla="*/ 2287799 h 2287799"/>
              <a:gd name="connsiteX7-63" fmla="*/ 11430 w 3353019"/>
              <a:gd name="connsiteY7-64" fmla="*/ 0 h 2287799"/>
              <a:gd name="connsiteX0-65" fmla="*/ 11430 w 3353019"/>
              <a:gd name="connsiteY0-66" fmla="*/ 0 h 2287799"/>
              <a:gd name="connsiteX1-67" fmla="*/ 2528260 w 3353019"/>
              <a:gd name="connsiteY1-68" fmla="*/ 640080 h 2287799"/>
              <a:gd name="connsiteX2-69" fmla="*/ 2528260 w 3353019"/>
              <a:gd name="connsiteY2-70" fmla="*/ 227700 h 2287799"/>
              <a:gd name="connsiteX3-71" fmla="*/ 3353019 w 3353019"/>
              <a:gd name="connsiteY3-72" fmla="*/ 1052459 h 2287799"/>
              <a:gd name="connsiteX4-73" fmla="*/ 2528260 w 3353019"/>
              <a:gd name="connsiteY4-74" fmla="*/ 1877218 h 2287799"/>
              <a:gd name="connsiteX5-75" fmla="*/ 2528260 w 3353019"/>
              <a:gd name="connsiteY5-76" fmla="*/ 1464839 h 2287799"/>
              <a:gd name="connsiteX6-77" fmla="*/ 0 w 3353019"/>
              <a:gd name="connsiteY6-78" fmla="*/ 2287799 h 2287799"/>
              <a:gd name="connsiteX7-79" fmla="*/ 11430 w 3353019"/>
              <a:gd name="connsiteY7-80" fmla="*/ 0 h 2287799"/>
              <a:gd name="connsiteX0-81" fmla="*/ 11430 w 3353019"/>
              <a:gd name="connsiteY0-82" fmla="*/ 0 h 2287799"/>
              <a:gd name="connsiteX1-83" fmla="*/ 2528260 w 3353019"/>
              <a:gd name="connsiteY1-84" fmla="*/ 640080 h 2287799"/>
              <a:gd name="connsiteX2-85" fmla="*/ 2528260 w 3353019"/>
              <a:gd name="connsiteY2-86" fmla="*/ 227700 h 2287799"/>
              <a:gd name="connsiteX3-87" fmla="*/ 3353019 w 3353019"/>
              <a:gd name="connsiteY3-88" fmla="*/ 1052459 h 2287799"/>
              <a:gd name="connsiteX4-89" fmla="*/ 2528260 w 3353019"/>
              <a:gd name="connsiteY4-90" fmla="*/ 1877218 h 2287799"/>
              <a:gd name="connsiteX5-91" fmla="*/ 2528260 w 3353019"/>
              <a:gd name="connsiteY5-92" fmla="*/ 1464839 h 2287799"/>
              <a:gd name="connsiteX6-93" fmla="*/ 0 w 3353019"/>
              <a:gd name="connsiteY6-94" fmla="*/ 2287799 h 2287799"/>
              <a:gd name="connsiteX7-95" fmla="*/ 11430 w 3353019"/>
              <a:gd name="connsiteY7-96" fmla="*/ 0 h 2287799"/>
              <a:gd name="connsiteX0-97" fmla="*/ 11430 w 3353019"/>
              <a:gd name="connsiteY0-98" fmla="*/ 0 h 2287799"/>
              <a:gd name="connsiteX1-99" fmla="*/ 2528260 w 3353019"/>
              <a:gd name="connsiteY1-100" fmla="*/ 640080 h 2287799"/>
              <a:gd name="connsiteX2-101" fmla="*/ 2528260 w 3353019"/>
              <a:gd name="connsiteY2-102" fmla="*/ 227700 h 2287799"/>
              <a:gd name="connsiteX3-103" fmla="*/ 3353019 w 3353019"/>
              <a:gd name="connsiteY3-104" fmla="*/ 1052459 h 2287799"/>
              <a:gd name="connsiteX4-105" fmla="*/ 2528260 w 3353019"/>
              <a:gd name="connsiteY4-106" fmla="*/ 1877218 h 2287799"/>
              <a:gd name="connsiteX5-107" fmla="*/ 2528260 w 3353019"/>
              <a:gd name="connsiteY5-108" fmla="*/ 1464839 h 2287799"/>
              <a:gd name="connsiteX6-109" fmla="*/ 0 w 3353019"/>
              <a:gd name="connsiteY6-110" fmla="*/ 2287799 h 2287799"/>
              <a:gd name="connsiteX7-111" fmla="*/ 11430 w 3353019"/>
              <a:gd name="connsiteY7-112" fmla="*/ 0 h 2287799"/>
              <a:gd name="connsiteX0-113" fmla="*/ 11430 w 3353019"/>
              <a:gd name="connsiteY0-114" fmla="*/ 0 h 2287799"/>
              <a:gd name="connsiteX1-115" fmla="*/ 2528260 w 3353019"/>
              <a:gd name="connsiteY1-116" fmla="*/ 640080 h 2287799"/>
              <a:gd name="connsiteX2-117" fmla="*/ 2528260 w 3353019"/>
              <a:gd name="connsiteY2-118" fmla="*/ 227700 h 2287799"/>
              <a:gd name="connsiteX3-119" fmla="*/ 3353019 w 3353019"/>
              <a:gd name="connsiteY3-120" fmla="*/ 1052459 h 2287799"/>
              <a:gd name="connsiteX4-121" fmla="*/ 2528260 w 3353019"/>
              <a:gd name="connsiteY4-122" fmla="*/ 1877218 h 2287799"/>
              <a:gd name="connsiteX5-123" fmla="*/ 2528260 w 3353019"/>
              <a:gd name="connsiteY5-124" fmla="*/ 1464839 h 2287799"/>
              <a:gd name="connsiteX6-125" fmla="*/ 0 w 3353019"/>
              <a:gd name="connsiteY6-126" fmla="*/ 2287799 h 2287799"/>
              <a:gd name="connsiteX7-127" fmla="*/ 11430 w 3353019"/>
              <a:gd name="connsiteY7-128" fmla="*/ 0 h 2287799"/>
              <a:gd name="connsiteX0-129" fmla="*/ 80010 w 3353019"/>
              <a:gd name="connsiteY0-130" fmla="*/ 0 h 2699279"/>
              <a:gd name="connsiteX1-131" fmla="*/ 2528260 w 3353019"/>
              <a:gd name="connsiteY1-132" fmla="*/ 1051560 h 2699279"/>
              <a:gd name="connsiteX2-133" fmla="*/ 2528260 w 3353019"/>
              <a:gd name="connsiteY2-134" fmla="*/ 639180 h 2699279"/>
              <a:gd name="connsiteX3-135" fmla="*/ 3353019 w 3353019"/>
              <a:gd name="connsiteY3-136" fmla="*/ 1463939 h 2699279"/>
              <a:gd name="connsiteX4-137" fmla="*/ 2528260 w 3353019"/>
              <a:gd name="connsiteY4-138" fmla="*/ 2288698 h 2699279"/>
              <a:gd name="connsiteX5-139" fmla="*/ 2528260 w 3353019"/>
              <a:gd name="connsiteY5-140" fmla="*/ 1876319 h 2699279"/>
              <a:gd name="connsiteX6-141" fmla="*/ 0 w 3353019"/>
              <a:gd name="connsiteY6-142" fmla="*/ 2699279 h 2699279"/>
              <a:gd name="connsiteX7-143" fmla="*/ 80010 w 3353019"/>
              <a:gd name="connsiteY7-144" fmla="*/ 0 h 2699279"/>
              <a:gd name="connsiteX0-145" fmla="*/ 0 w 3273009"/>
              <a:gd name="connsiteY0-146" fmla="*/ 0 h 3339359"/>
              <a:gd name="connsiteX1-147" fmla="*/ 2448250 w 3273009"/>
              <a:gd name="connsiteY1-148" fmla="*/ 1051560 h 3339359"/>
              <a:gd name="connsiteX2-149" fmla="*/ 2448250 w 3273009"/>
              <a:gd name="connsiteY2-150" fmla="*/ 639180 h 3339359"/>
              <a:gd name="connsiteX3-151" fmla="*/ 3273009 w 3273009"/>
              <a:gd name="connsiteY3-152" fmla="*/ 1463939 h 3339359"/>
              <a:gd name="connsiteX4-153" fmla="*/ 2448250 w 3273009"/>
              <a:gd name="connsiteY4-154" fmla="*/ 2288698 h 3339359"/>
              <a:gd name="connsiteX5-155" fmla="*/ 2448250 w 3273009"/>
              <a:gd name="connsiteY5-156" fmla="*/ 1876319 h 3339359"/>
              <a:gd name="connsiteX6-157" fmla="*/ 22860 w 3273009"/>
              <a:gd name="connsiteY6-158" fmla="*/ 3339359 h 3339359"/>
              <a:gd name="connsiteX7-159" fmla="*/ 0 w 3273009"/>
              <a:gd name="connsiteY7-160" fmla="*/ 0 h 3339359"/>
              <a:gd name="connsiteX0-161" fmla="*/ 0 w 3273009"/>
              <a:gd name="connsiteY0-162" fmla="*/ 0 h 3339359"/>
              <a:gd name="connsiteX1-163" fmla="*/ 2448250 w 3273009"/>
              <a:gd name="connsiteY1-164" fmla="*/ 1051560 h 3339359"/>
              <a:gd name="connsiteX2-165" fmla="*/ 2448250 w 3273009"/>
              <a:gd name="connsiteY2-166" fmla="*/ 639180 h 3339359"/>
              <a:gd name="connsiteX3-167" fmla="*/ 3273009 w 3273009"/>
              <a:gd name="connsiteY3-168" fmla="*/ 1463939 h 3339359"/>
              <a:gd name="connsiteX4-169" fmla="*/ 2448250 w 3273009"/>
              <a:gd name="connsiteY4-170" fmla="*/ 2288698 h 3339359"/>
              <a:gd name="connsiteX5-171" fmla="*/ 2448250 w 3273009"/>
              <a:gd name="connsiteY5-172" fmla="*/ 1876319 h 3339359"/>
              <a:gd name="connsiteX6-173" fmla="*/ 22860 w 3273009"/>
              <a:gd name="connsiteY6-174" fmla="*/ 3339359 h 3339359"/>
              <a:gd name="connsiteX7-175" fmla="*/ 0 w 3273009"/>
              <a:gd name="connsiteY7-176" fmla="*/ 0 h 3339359"/>
              <a:gd name="connsiteX0-177" fmla="*/ 0 w 3295869"/>
              <a:gd name="connsiteY0-178" fmla="*/ 0 h 3499379"/>
              <a:gd name="connsiteX1-179" fmla="*/ 2471110 w 3295869"/>
              <a:gd name="connsiteY1-180" fmla="*/ 1211580 h 3499379"/>
              <a:gd name="connsiteX2-181" fmla="*/ 2471110 w 3295869"/>
              <a:gd name="connsiteY2-182" fmla="*/ 799200 h 3499379"/>
              <a:gd name="connsiteX3-183" fmla="*/ 3295869 w 3295869"/>
              <a:gd name="connsiteY3-184" fmla="*/ 1623959 h 3499379"/>
              <a:gd name="connsiteX4-185" fmla="*/ 2471110 w 3295869"/>
              <a:gd name="connsiteY4-186" fmla="*/ 2448718 h 3499379"/>
              <a:gd name="connsiteX5-187" fmla="*/ 2471110 w 3295869"/>
              <a:gd name="connsiteY5-188" fmla="*/ 2036339 h 3499379"/>
              <a:gd name="connsiteX6-189" fmla="*/ 45720 w 3295869"/>
              <a:gd name="connsiteY6-190" fmla="*/ 3499379 h 3499379"/>
              <a:gd name="connsiteX7-191" fmla="*/ 0 w 3295869"/>
              <a:gd name="connsiteY7-192" fmla="*/ 0 h 349937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95869" h="3499379">
                <a:moveTo>
                  <a:pt x="0" y="0"/>
                </a:moveTo>
                <a:cubicBezTo>
                  <a:pt x="873233" y="739140"/>
                  <a:pt x="1620737" y="1318260"/>
                  <a:pt x="2471110" y="1211580"/>
                </a:cubicBezTo>
                <a:lnTo>
                  <a:pt x="2471110" y="799200"/>
                </a:lnTo>
                <a:lnTo>
                  <a:pt x="3295869" y="1623959"/>
                </a:lnTo>
                <a:lnTo>
                  <a:pt x="2471110" y="2448718"/>
                </a:lnTo>
                <a:lnTo>
                  <a:pt x="2471110" y="2036339"/>
                </a:lnTo>
                <a:cubicBezTo>
                  <a:pt x="1628357" y="1967759"/>
                  <a:pt x="1219943" y="2287799"/>
                  <a:pt x="45720" y="3499379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>
              <a:defRPr/>
            </a:pPr>
            <a:endParaRPr lang="zh-CN" altLang="en-US" sz="1400" b="1" dirty="0" err="1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3435" y="3172460"/>
            <a:ext cx="10715625" cy="6813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通过线上人设IP矩阵，企业与用户成为朋友。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1">
                <a:latin typeface="微软雅黑" panose="020B0503020204020204" charset="-122"/>
                <a:ea typeface="微软雅黑" panose="020B0503020204020204" charset="-122"/>
              </a:rPr>
              <a:t>在用户的购买决策路径中传递感性价值，增强情感链接，影响心智。</a:t>
            </a:r>
            <a:endParaRPr lang="zh-CN" sz="16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IP矩阵价值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3700463" y="1110615"/>
            <a:ext cx="4941713" cy="1892300"/>
            <a:chOff x="5831" y="1749"/>
            <a:chExt cx="6349" cy="2980"/>
          </a:xfrm>
        </p:grpSpPr>
        <p:grpSp>
          <p:nvGrpSpPr>
            <p:cNvPr id="8" name="组合 7"/>
            <p:cNvGrpSpPr/>
            <p:nvPr/>
          </p:nvGrpSpPr>
          <p:grpSpPr>
            <a:xfrm>
              <a:off x="5831" y="1749"/>
              <a:ext cx="6348" cy="1066"/>
              <a:chOff x="1181" y="1749"/>
              <a:chExt cx="6348" cy="1066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1181" y="1749"/>
                <a:ext cx="6349" cy="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rgbClr val="FFFFFF"/>
              </a:fillRef>
              <a:effectRef idx="0">
                <a:srgbClr val="FFFFFF"/>
              </a:effectRef>
              <a:fontRef idx="minor">
                <a:schemeClr val="tx1"/>
              </a:fontRef>
            </p:style>
            <p:txBody>
              <a:bodyPr rtlCol="0" anchor="ctr"/>
              <a:p>
                <a:pPr algn="ctr"/>
                <a:r>
                  <a:rPr lang="zh-CN" sz="1600" b="1">
                    <a:latin typeface="微软雅黑" panose="020B0503020204020204" charset="-122"/>
                    <a:ea typeface="微软雅黑" panose="020B0503020204020204" charset="-122"/>
                    <a:sym typeface="+mn-ea"/>
                  </a:rPr>
                  <a:t>品牌、产品层面的构建需要长时间的积累</a:t>
                </a:r>
                <a:endParaRPr lang="zh-CN" altLang="en-US" sz="1600" b="1"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7" name="下箭头 6"/>
              <p:cNvSpPr/>
              <p:nvPr/>
            </p:nvSpPr>
            <p:spPr>
              <a:xfrm>
                <a:off x="4022" y="2465"/>
                <a:ext cx="667" cy="350"/>
              </a:xfrm>
              <a:prstGeom prst="downArrow">
                <a:avLst/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83000">
                    <a:schemeClr val="accent5">
                      <a:lumMod val="7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  <p:sp>
          <p:nvSpPr>
            <p:cNvPr id="9" name="圆角矩形 8"/>
            <p:cNvSpPr/>
            <p:nvPr>
              <p:custDataLst>
                <p:tags r:id="rId4"/>
              </p:custDataLst>
            </p:nvPr>
          </p:nvSpPr>
          <p:spPr>
            <a:xfrm>
              <a:off x="5831" y="2931"/>
              <a:ext cx="6349" cy="1798"/>
            </a:xfrm>
            <a:prstGeom prst="roundRect">
              <a:avLst>
                <a:gd name="adj" fmla="val 9380"/>
              </a:avLst>
            </a:prstGeom>
            <a:solidFill>
              <a:schemeClr val="accent5">
                <a:lumMod val="75000"/>
              </a:schemeClr>
            </a:solidFill>
          </p:spPr>
          <p:style>
            <a:lnRef idx="0">
              <a:srgbClr val="FFFFFF"/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基于私域与用户面对面0距离接触的特点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/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企业可在私域中搭建人设IP矩阵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/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将线下信任介体线上化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/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以低成本放大社交层面的信任</a:t>
              </a:r>
              <a:endParaRPr lang="zh-CN" altLang="en-US" sz="1400" b="1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28980" y="4570730"/>
            <a:ext cx="10800080" cy="1228090"/>
            <a:chOff x="1397" y="7632"/>
            <a:chExt cx="15337" cy="1934"/>
          </a:xfrm>
        </p:grpSpPr>
        <p:sp>
          <p:nvSpPr>
            <p:cNvPr id="13" name="圆角矩形 12"/>
            <p:cNvSpPr/>
            <p:nvPr/>
          </p:nvSpPr>
          <p:spPr>
            <a:xfrm>
              <a:off x="1397" y="7632"/>
              <a:ext cx="7534" cy="1934"/>
            </a:xfrm>
            <a:prstGeom prst="roundRect">
              <a:avLst>
                <a:gd name="adj" fmla="val 630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对</a:t>
              </a:r>
              <a:r>
                <a:rPr 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低客单、简单决策</a:t>
              </a:r>
              <a:r>
                <a:rPr 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的产品</a:t>
              </a:r>
              <a:endPara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实现</a:t>
              </a:r>
              <a:r>
                <a:rPr 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快速决策</a:t>
              </a:r>
              <a:r>
                <a:rPr 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下单</a:t>
              </a:r>
              <a:r>
                <a:rPr lang="en-US" alt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r>
                <a:rPr 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一次</a:t>
              </a:r>
              <a:r>
                <a:rPr 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成交</a:t>
              </a:r>
              <a:endPara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4" name="圆角矩形 13"/>
            <p:cNvSpPr/>
            <p:nvPr>
              <p:custDataLst>
                <p:tags r:id="rId5"/>
              </p:custDataLst>
            </p:nvPr>
          </p:nvSpPr>
          <p:spPr>
            <a:xfrm>
              <a:off x="9200" y="7632"/>
              <a:ext cx="7534" cy="1934"/>
            </a:xfrm>
            <a:prstGeom prst="roundRect">
              <a:avLst>
                <a:gd name="adj" fmla="val 6308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对</a:t>
              </a:r>
              <a:r>
                <a:rPr 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高客单、复杂决策</a:t>
              </a:r>
              <a:r>
                <a:rPr 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的产品</a:t>
              </a:r>
              <a:endParaRPr lang="zh-CN" sz="1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sz="16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在业务的关键决策起到</a:t>
              </a:r>
              <a:r>
                <a:rPr 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“快速推进”</a:t>
              </a:r>
              <a:endParaRPr lang="zh-CN" altLang="en-US" sz="16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dasdas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-318" y="0"/>
            <a:ext cx="12192635" cy="6857365"/>
          </a:xfrm>
          <a:prstGeom prst="rect">
            <a:avLst/>
          </a:prstGeom>
        </p:spPr>
      </p:pic>
      <p:pic>
        <p:nvPicPr>
          <p:cNvPr id="7" name="图片 6" descr="图片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0" y="4435475"/>
            <a:ext cx="1700195" cy="2422525"/>
          </a:xfrm>
          <a:prstGeom prst="rect">
            <a:avLst/>
          </a:prstGeom>
        </p:spPr>
      </p:pic>
      <p:pic>
        <p:nvPicPr>
          <p:cNvPr id="6" name="图片 5" descr="图片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517669" y="4288156"/>
            <a:ext cx="1674331" cy="2569844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3143885" y="2192020"/>
            <a:ext cx="5904230" cy="595630"/>
            <a:chOff x="4951" y="3452"/>
            <a:chExt cx="9298" cy="938"/>
          </a:xfrm>
          <a:solidFill>
            <a:schemeClr val="bg1">
              <a:lumMod val="85000"/>
            </a:schemeClr>
          </a:solidFill>
        </p:grpSpPr>
        <p:sp>
          <p:nvSpPr>
            <p:cNvPr id="29" name="平行四边形 28"/>
            <p:cNvSpPr/>
            <p:nvPr>
              <p:custDataLst>
                <p:tags r:id="rId7"/>
              </p:custDataLst>
            </p:nvPr>
          </p:nvSpPr>
          <p:spPr bwMode="auto">
            <a:xfrm>
              <a:off x="4951" y="3452"/>
              <a:ext cx="1304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平行四边形 29"/>
            <p:cNvSpPr/>
            <p:nvPr>
              <p:custDataLst>
                <p:tags r:id="rId8"/>
              </p:custDataLst>
            </p:nvPr>
          </p:nvSpPr>
          <p:spPr bwMode="auto">
            <a:xfrm>
              <a:off x="5829" y="3452"/>
              <a:ext cx="8420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1" name="文本框 40"/>
            <p:cNvSpPr txBox="1"/>
            <p:nvPr>
              <p:custDataLst>
                <p:tags r:id="rId9"/>
              </p:custDataLst>
            </p:nvPr>
          </p:nvSpPr>
          <p:spPr>
            <a:xfrm>
              <a:off x="7590" y="3511"/>
              <a:ext cx="4575" cy="824"/>
            </a:xfrm>
            <a:prstGeom prst="rect">
              <a:avLst/>
            </a:prstGeom>
            <a:grp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IP矩阵价值</a:t>
              </a:r>
              <a:endParaRPr lang="zh-CN" altLang="en-US" sz="2800" b="1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43885" y="3012440"/>
            <a:ext cx="5904230" cy="595630"/>
            <a:chOff x="4951" y="4744"/>
            <a:chExt cx="9298" cy="938"/>
          </a:xfrm>
        </p:grpSpPr>
        <p:sp>
          <p:nvSpPr>
            <p:cNvPr id="31" name="平行四边形 30"/>
            <p:cNvSpPr/>
            <p:nvPr>
              <p:custDataLst>
                <p:tags r:id="rId10"/>
              </p:custDataLst>
            </p:nvPr>
          </p:nvSpPr>
          <p:spPr bwMode="auto">
            <a:xfrm>
              <a:off x="4951" y="4744"/>
              <a:ext cx="1304" cy="938"/>
            </a:xfrm>
            <a:prstGeom prst="parallelogram">
              <a:avLst/>
            </a:prstGeom>
            <a:solidFill>
              <a:schemeClr val="accent2"/>
            </a:solidFill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lt1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zh-CN" sz="2000" dirty="0">
                <a:solidFill>
                  <a:schemeClr val="l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平行四边形 31"/>
            <p:cNvSpPr/>
            <p:nvPr>
              <p:custDataLst>
                <p:tags r:id="rId11"/>
              </p:custDataLst>
            </p:nvPr>
          </p:nvSpPr>
          <p:spPr bwMode="auto">
            <a:xfrm>
              <a:off x="5829" y="4744"/>
              <a:ext cx="8420" cy="938"/>
            </a:xfrm>
            <a:prstGeom prst="parallelogram">
              <a:avLst/>
            </a:prstGeom>
            <a:noFill/>
            <a:ln w="12700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accent2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2" name="文本框 41"/>
            <p:cNvSpPr txBox="1"/>
            <p:nvPr>
              <p:custDataLst>
                <p:tags r:id="rId12"/>
              </p:custDataLst>
            </p:nvPr>
          </p:nvSpPr>
          <p:spPr>
            <a:xfrm>
              <a:off x="7590" y="4801"/>
              <a:ext cx="4575" cy="824"/>
            </a:xfrm>
            <a:prstGeom prst="rect">
              <a:avLst/>
            </a:prstGeom>
            <a:no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IP矩阵类型</a:t>
              </a:r>
              <a:endParaRPr lang="zh-CN" altLang="en-US" sz="2800" b="1" spc="200">
                <a:solidFill>
                  <a:schemeClr val="accent2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143885" y="3833495"/>
            <a:ext cx="5904230" cy="595630"/>
            <a:chOff x="4951" y="6037"/>
            <a:chExt cx="9298" cy="938"/>
          </a:xfrm>
          <a:solidFill>
            <a:schemeClr val="bg1">
              <a:lumMod val="85000"/>
            </a:schemeClr>
          </a:solidFill>
        </p:grpSpPr>
        <p:sp>
          <p:nvSpPr>
            <p:cNvPr id="33" name="平行四边形 32"/>
            <p:cNvSpPr/>
            <p:nvPr>
              <p:custDataLst>
                <p:tags r:id="rId13"/>
              </p:custDataLst>
            </p:nvPr>
          </p:nvSpPr>
          <p:spPr bwMode="auto">
            <a:xfrm>
              <a:off x="4951" y="6037"/>
              <a:ext cx="1304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latin typeface="汉仪粗简黑简" panose="00020600040101010101" charset="-122"/>
                  <a:ea typeface="汉仪粗简黑简" panose="00020600040101010101" charset="-122"/>
                </a:rPr>
                <a:t>03</a:t>
              </a:r>
              <a:endParaRPr lang="en-US" altLang="zh-CN" sz="2000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</a:endParaRPr>
            </a:p>
          </p:txBody>
        </p:sp>
        <p:sp>
          <p:nvSpPr>
            <p:cNvPr id="34" name="平行四边形 33"/>
            <p:cNvSpPr/>
            <p:nvPr>
              <p:custDataLst>
                <p:tags r:id="rId14"/>
              </p:custDataLst>
            </p:nvPr>
          </p:nvSpPr>
          <p:spPr bwMode="auto">
            <a:xfrm>
              <a:off x="5829" y="6037"/>
              <a:ext cx="8420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3" name="文本框 42"/>
            <p:cNvSpPr txBox="1"/>
            <p:nvPr>
              <p:custDataLst>
                <p:tags r:id="rId15"/>
              </p:custDataLst>
            </p:nvPr>
          </p:nvSpPr>
          <p:spPr>
            <a:xfrm>
              <a:off x="7590" y="6106"/>
              <a:ext cx="4575" cy="824"/>
            </a:xfrm>
            <a:prstGeom prst="rect">
              <a:avLst/>
            </a:prstGeom>
            <a:grp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IP即标签</a:t>
              </a:r>
              <a:endParaRPr lang="zh-CN" altLang="en-US" sz="2800" b="1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143885" y="4654550"/>
            <a:ext cx="5904230" cy="595630"/>
            <a:chOff x="4951" y="7330"/>
            <a:chExt cx="9298" cy="938"/>
          </a:xfrm>
          <a:solidFill>
            <a:schemeClr val="bg1">
              <a:lumMod val="85000"/>
            </a:schemeClr>
          </a:solidFill>
        </p:grpSpPr>
        <p:sp>
          <p:nvSpPr>
            <p:cNvPr id="35" name="平行四边形 34"/>
            <p:cNvSpPr/>
            <p:nvPr>
              <p:custDataLst>
                <p:tags r:id="rId16"/>
              </p:custDataLst>
            </p:nvPr>
          </p:nvSpPr>
          <p:spPr bwMode="auto">
            <a:xfrm>
              <a:off x="4951" y="7330"/>
              <a:ext cx="1304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rmAutofit/>
            </a:bodyPr>
            <a:p>
              <a:pPr algn="ctr">
                <a:lnSpc>
                  <a:spcPct val="130000"/>
                </a:lnSpc>
              </a:pPr>
              <a:r>
                <a:rPr lang="en-US" altLang="zh-CN" sz="2000">
                  <a:solidFill>
                    <a:schemeClr val="bg1"/>
                  </a:solidFill>
                  <a:latin typeface="汉仪粗简黑简" panose="00020600040101010101" charset="-122"/>
                  <a:ea typeface="汉仪粗简黑简" panose="00020600040101010101" charset="-122"/>
                </a:rPr>
                <a:t>04</a:t>
              </a:r>
              <a:endParaRPr lang="en-US" altLang="zh-CN" sz="200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</a:endParaRPr>
            </a:p>
          </p:txBody>
        </p:sp>
        <p:sp>
          <p:nvSpPr>
            <p:cNvPr id="36" name="平行四边形 35"/>
            <p:cNvSpPr/>
            <p:nvPr>
              <p:custDataLst>
                <p:tags r:id="rId17"/>
              </p:custDataLst>
            </p:nvPr>
          </p:nvSpPr>
          <p:spPr bwMode="auto">
            <a:xfrm>
              <a:off x="5829" y="7330"/>
              <a:ext cx="8420" cy="938"/>
            </a:xfrm>
            <a:prstGeom prst="parallelogram">
              <a:avLst/>
            </a:prstGeom>
            <a:grpFill/>
            <a:ln w="12700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0" rIns="91440" bIns="0" anchor="ctr" anchorCtr="1" forceAA="0" compatLnSpc="1">
              <a:noAutofit/>
            </a:bodyPr>
            <a:p>
              <a:pPr algn="ctr">
                <a:lnSpc>
                  <a:spcPct val="130000"/>
                </a:lnSpc>
              </a:pPr>
              <a:endParaRPr lang="zh-CN" altLang="en-US" sz="1400" b="1" dirty="0">
                <a:solidFill>
                  <a:schemeClr val="bg1"/>
                </a:solidFill>
                <a:latin typeface="汉仪粗简黑简" panose="00020600040101010101" charset="-122"/>
                <a:ea typeface="汉仪粗简黑简" panose="00020600040101010101" charset="-122"/>
                <a:cs typeface="+mj-cs"/>
              </a:endParaRPr>
            </a:p>
          </p:txBody>
        </p:sp>
        <p:sp>
          <p:nvSpPr>
            <p:cNvPr id="44" name="文本框 43"/>
            <p:cNvSpPr txBox="1"/>
            <p:nvPr>
              <p:custDataLst>
                <p:tags r:id="rId18"/>
              </p:custDataLst>
            </p:nvPr>
          </p:nvSpPr>
          <p:spPr>
            <a:xfrm>
              <a:off x="7590" y="7397"/>
              <a:ext cx="4575" cy="824"/>
            </a:xfrm>
            <a:prstGeom prst="rect">
              <a:avLst/>
            </a:prstGeom>
            <a:grpFill/>
          </p:spPr>
          <p:txBody>
            <a:bodyPr wrap="square" rtlCol="0" anchor="ctr" anchorCtr="1">
              <a:normAutofit lnSpcReduction="20000"/>
            </a:bodyPr>
            <a:p>
              <a:pPr marL="0" lvl="0" indent="0" algn="ctr">
                <a:lnSpc>
                  <a:spcPct val="100000"/>
                </a:lnSpc>
                <a:spcBef>
                  <a:spcPts val="0"/>
                </a:spcBef>
                <a:spcAft>
                  <a:spcPts val="800"/>
                </a:spcAft>
                <a:buSzPct val="100000"/>
              </a:pPr>
              <a:r>
                <a:rPr lang="zh-CN" altLang="en-US" sz="2800" b="1" spc="2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汉仪粗简黑简" panose="00020600040101010101" charset="-122"/>
                </a:rPr>
                <a:t>人设IP要点</a:t>
              </a:r>
              <a:endParaRPr lang="zh-CN" altLang="en-US" sz="2800" b="1" spc="2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汉仪粗简黑简" panose="00020600040101010101" charset="-122"/>
              </a:endParaRPr>
            </a:p>
          </p:txBody>
        </p:sp>
      </p:grpSp>
      <p:sp>
        <p:nvSpPr>
          <p:cNvPr id="18" name="文本框 17"/>
          <p:cNvSpPr txBox="1"/>
          <p:nvPr>
            <p:custDataLst>
              <p:tags r:id="rId19"/>
            </p:custDataLst>
          </p:nvPr>
        </p:nvSpPr>
        <p:spPr>
          <a:xfrm>
            <a:off x="5447928" y="1052630"/>
            <a:ext cx="1296144" cy="239233"/>
          </a:xfrm>
          <a:prstGeom prst="rect">
            <a:avLst/>
          </a:prstGeom>
          <a:noFill/>
        </p:spPr>
        <p:txBody>
          <a:bodyPr wrap="square" lIns="90000" tIns="0" rIns="90000" bIns="46800" anchor="ctr">
            <a:normAutofit fontScale="90000" lnSpcReduction="10000"/>
          </a:bodyPr>
          <a:p>
            <a:pPr algn="ctr">
              <a:lnSpc>
                <a:spcPct val="150000"/>
              </a:lnSpc>
            </a:pPr>
            <a:r>
              <a:rPr lang="en-US" altLang="zh-CN" sz="1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en-US" altLang="zh-CN" sz="1000" b="1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20"/>
            </p:custDataLst>
          </p:nvPr>
        </p:nvSpPr>
        <p:spPr>
          <a:xfrm>
            <a:off x="5447928" y="200536"/>
            <a:ext cx="1296144" cy="813556"/>
          </a:xfrm>
          <a:prstGeom prst="rect">
            <a:avLst/>
          </a:prstGeom>
          <a:noFill/>
        </p:spPr>
        <p:txBody>
          <a:bodyPr wrap="square" lIns="90000" tIns="46800" rIns="90000" bIns="0" anchor="ctr">
            <a:normAutofit/>
          </a:bodyPr>
          <a:p>
            <a:pPr marL="0" indent="0" algn="di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4100" b="1" spc="25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rPr>
              <a:t>目录</a:t>
            </a:r>
            <a:endParaRPr lang="zh-CN" altLang="en-US" sz="4100" b="1" spc="25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j-cs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05765" y="889635"/>
            <a:ext cx="11401425" cy="5565775"/>
          </a:xfrm>
          <a:prstGeom prst="roundRect">
            <a:avLst>
              <a:gd name="adj" fmla="val 35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0050" y="1924050"/>
            <a:ext cx="11276330" cy="37058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在产品高度同质化的今天，用户面对同质的产品，买不买，更多的是品牌调性是否符合胃口、价值观是否一致。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在私域中，企业可以将冷冰冰、看不到摸不着的品牌，化为有温度，有感情的IP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通过与用户的互动，传递品牌价值、调性、格调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IP化作“人"，用“人”去接近用户，服务用户，更易被接受，也更易产生好感。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品牌IP，一般为虚拟形象。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设计需符合品牌调性、格调、价值观。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用户与企业线上、线下接触的多维度触点、宣传推广素材、产品包装都可与品牌IP形象结合。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用户一见到这个IP形象，就会想到这个品牌。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400050" y="972820"/>
            <a:ext cx="1925955" cy="486410"/>
          </a:xfrm>
          <a:prstGeom prst="roundRect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ctr">
              <a:buFont typeface="Wingdings" panose="05000000000000000000" charset="0"/>
              <a:buChar char="ü"/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品牌IP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26085" y="1052195"/>
            <a:ext cx="11382375" cy="5292725"/>
            <a:chOff x="639" y="1481"/>
            <a:chExt cx="17925" cy="8335"/>
          </a:xfrm>
        </p:grpSpPr>
        <p:sp>
          <p:nvSpPr>
            <p:cNvPr id="9" name="矩形 8"/>
            <p:cNvSpPr/>
            <p:nvPr/>
          </p:nvSpPr>
          <p:spPr>
            <a:xfrm>
              <a:off x="8914" y="2615"/>
              <a:ext cx="3550" cy="700"/>
            </a:xfrm>
            <a:prstGeom prst="rect">
              <a:avLst/>
            </a:prstGeom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8631" y="1499"/>
              <a:ext cx="9850" cy="8317"/>
            </a:xfrm>
            <a:prstGeom prst="roundRect">
              <a:avLst>
                <a:gd name="adj" fmla="val 363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8664" y="2599"/>
              <a:ext cx="3366" cy="567"/>
            </a:xfrm>
            <a:prstGeom prst="rect">
              <a:avLst/>
            </a:prstGeom>
            <a:gradFill>
              <a:gsLst>
                <a:gs pos="100000">
                  <a:schemeClr val="accent5">
                    <a:lumMod val="7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913" y="1808"/>
              <a:ext cx="9651" cy="7511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p>
              <a:pPr indent="0"/>
              <a:r>
                <a:rPr lang="zh-CN" sz="1600" b="0">
                  <a:latin typeface="微软雅黑" panose="020B0503020204020204" charset="-122"/>
                  <a:ea typeface="微软雅黑" panose="020B0503020204020204" charset="-122"/>
                </a:rPr>
                <a:t>比如：</a:t>
              </a:r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r>
                <a:rPr lang="zh-CN" sz="1600" b="1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星巴克的“熊店长”</a:t>
              </a:r>
              <a:endParaRPr lang="zh-CN" sz="16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r>
                <a:rPr lang="zh-CN" sz="1600" b="0">
                  <a:latin typeface="微软雅黑" panose="020B0503020204020204" charset="-122"/>
                  <a:ea typeface="微软雅黑" panose="020B0503020204020204" charset="-122"/>
                </a:rPr>
                <a:t>在线上社群</a:t>
              </a:r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r>
                <a:rPr lang="zh-CN" sz="1600" b="0">
                  <a:latin typeface="微软雅黑" panose="020B0503020204020204" charset="-122"/>
                  <a:ea typeface="微软雅黑" panose="020B0503020204020204" charset="-122"/>
                </a:rPr>
                <a:t>他作为一个活生生的“人”，说着“人话”</a:t>
              </a:r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r>
                <a:rPr lang="zh-CN" sz="1600" b="0">
                  <a:latin typeface="微软雅黑" panose="020B0503020204020204" charset="-122"/>
                  <a:ea typeface="微软雅黑" panose="020B0503020204020204" charset="-122"/>
                </a:rPr>
                <a:t>和用户沟通、交流、互动</a:t>
              </a:r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r>
                <a:rPr lang="zh-CN" sz="1600" b="0">
                  <a:latin typeface="微软雅黑" panose="020B0503020204020204" charset="-122"/>
                  <a:ea typeface="微软雅黑" panose="020B0503020204020204" charset="-122"/>
                </a:rPr>
                <a:t>在营销活动中</a:t>
              </a:r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r>
                <a:rPr lang="zh-CN" sz="1600" b="0">
                  <a:latin typeface="微软雅黑" panose="020B0503020204020204" charset="-122"/>
                  <a:ea typeface="微软雅黑" panose="020B0503020204020204" charset="-122"/>
                </a:rPr>
                <a:t>作为活动主角、故事主人公参与</a:t>
              </a:r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r>
                <a:rPr lang="zh-CN" sz="1600" b="0">
                  <a:latin typeface="微软雅黑" panose="020B0503020204020204" charset="-122"/>
                  <a:ea typeface="微软雅黑" panose="020B0503020204020204" charset="-122"/>
                </a:rPr>
                <a:t>与用户玩在一起</a:t>
              </a:r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  <a:p>
              <a:pPr indent="0"/>
              <a:r>
                <a:rPr lang="zh-CN" sz="1600" b="0">
                  <a:latin typeface="微软雅黑" panose="020B0503020204020204" charset="-122"/>
                  <a:ea typeface="微软雅黑" panose="020B0503020204020204" charset="-122"/>
                </a:rPr>
                <a:t>拉近品牌与用户之间的距离</a:t>
              </a:r>
              <a:endParaRPr lang="zh-CN" sz="1600" b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3" name="图片 3" descr="IMG_258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/>
            <a:stretch>
              <a:fillRect/>
            </a:stretch>
          </p:blipFill>
          <p:spPr>
            <a:xfrm>
              <a:off x="639" y="1481"/>
              <a:ext cx="7747" cy="8213"/>
            </a:xfrm>
            <a:prstGeom prst="rect">
              <a:avLst/>
            </a:prstGeom>
            <a:noFill/>
            <a:ln w="9525"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右箭头 12"/>
          <p:cNvSpPr/>
          <p:nvPr/>
        </p:nvSpPr>
        <p:spPr>
          <a:xfrm>
            <a:off x="5500370" y="3362960"/>
            <a:ext cx="2505075" cy="2982595"/>
          </a:xfrm>
          <a:prstGeom prst="rightArrow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5501005" y="1063625"/>
            <a:ext cx="6254750" cy="2191385"/>
          </a:xfrm>
          <a:prstGeom prst="roundRect">
            <a:avLst>
              <a:gd name="adj" fmla="val 3631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" name="图片 2" descr="IMG_25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05765" y="1024890"/>
            <a:ext cx="5017770" cy="5320665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</p:pic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5664835" y="1308100"/>
            <a:ext cx="6015990" cy="19469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星巴克还围绕</a:t>
            </a:r>
            <a:r>
              <a:rPr lang="zh-CN" sz="16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熊店长IP</a:t>
            </a:r>
            <a:endParaRPr lang="zh-CN" sz="16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开发了一系列的周边产品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用户需要在规定的时间内消费集齐星才可获得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只送不卖，增加用户对品牌的归属感、粘性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/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8" name="直接连接符 7"/>
          <p:cNvCxnSpPr/>
          <p:nvPr>
            <p:custDataLst>
              <p:tags r:id="rId6"/>
            </p:custDataLst>
          </p:nvPr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9" name="图片 8" descr="IMG_25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79740" y="3362960"/>
            <a:ext cx="3666490" cy="2747010"/>
          </a:xfrm>
          <a:prstGeom prst="rect">
            <a:avLst/>
          </a:prstGeom>
          <a:noFill/>
          <a:ln w="9525">
            <a:solidFill>
              <a:schemeClr val="bg1">
                <a:lumMod val="95000"/>
              </a:schemeClr>
            </a:solidFill>
          </a:ln>
        </p:spPr>
      </p:pic>
      <p:sp>
        <p:nvSpPr>
          <p:cNvPr id="12" name="文本框 11"/>
          <p:cNvSpPr txBox="1"/>
          <p:nvPr>
            <p:custDataLst>
              <p:tags r:id="rId9"/>
            </p:custDataLst>
          </p:nvPr>
        </p:nvSpPr>
        <p:spPr>
          <a:xfrm>
            <a:off x="5664835" y="4213225"/>
            <a:ext cx="1799590" cy="12198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just"/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基于品牌IP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/>
            <a:r>
              <a:rPr lang="zh-CN" sz="1400" b="1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衍生的表情包</a:t>
            </a:r>
            <a:endParaRPr lang="zh-CN" sz="1400" b="1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/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/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也是扩大IP知名度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just"/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的利器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61960" y="6127115"/>
            <a:ext cx="3683635" cy="2749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*</a:t>
            </a:r>
            <a:r>
              <a:rPr lang="zh-CN" sz="12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吉利集团旗下极氪汽车的品牌IP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10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05765" y="889635"/>
            <a:ext cx="11401425" cy="5565775"/>
          </a:xfrm>
          <a:prstGeom prst="roundRect">
            <a:avLst>
              <a:gd name="adj" fmla="val 354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05130" y="1896110"/>
            <a:ext cx="11276965" cy="31095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用户对于某些品类的认知天生就很低、决策链路长且复杂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这时，就需要专家IP，向用户传递品类相关的专业知识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对于专业人士，用户天然容易产生信任感</a:t>
            </a:r>
            <a:endParaRPr lang="zh-CN" sz="1600" b="1" u="sng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在决策购买前，让用户觉得</a:t>
            </a:r>
            <a:r>
              <a:rPr lang="zh-CN" sz="1600" b="1">
                <a:latin typeface="微软雅黑" panose="020B0503020204020204" charset="-122"/>
                <a:ea typeface="微软雅黑" panose="020B0503020204020204" charset="-122"/>
              </a:rPr>
              <a:t>专家是可靠的，是专业的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，是值得信赖的，进而将这份信任关系转移到品牌上，从而购买产品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在决策购买后，通过专业知识，</a:t>
            </a:r>
            <a:r>
              <a:rPr lang="zh-CN" sz="1600" b="1">
                <a:latin typeface="微软雅黑" panose="020B0503020204020204" charset="-122"/>
                <a:ea typeface="微软雅黑" panose="020B0503020204020204" charset="-122"/>
              </a:rPr>
              <a:t>增进私域价值感，延长用户留存率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，拉长生命周期价值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3"/>
            </p:custDataLst>
          </p:nvPr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>
            <p:custDataLst>
              <p:tags r:id="rId4"/>
            </p:custDataLst>
          </p:nvPr>
        </p:nvSpPr>
        <p:spPr>
          <a:xfrm>
            <a:off x="400050" y="972820"/>
            <a:ext cx="1925955" cy="486410"/>
          </a:xfrm>
          <a:prstGeom prst="roundRect">
            <a:avLst/>
          </a:prstGeom>
          <a:gradFill>
            <a:gsLst>
              <a:gs pos="100000">
                <a:schemeClr val="accent5">
                  <a:lumMod val="75000"/>
                </a:schemeClr>
              </a:gs>
              <a:gs pos="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342900" indent="-342900" algn="ctr">
              <a:buFont typeface="Wingdings" panose="05000000000000000000" charset="0"/>
              <a:buChar char="ü"/>
            </a:pPr>
            <a:r>
              <a:rPr 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专家IP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8630" y="5520055"/>
            <a:ext cx="11275695" cy="7886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当用户有问题的时候，非必要不回答，或偶尔回答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b="0">
                <a:latin typeface="微软雅黑" panose="020B0503020204020204" charset="-122"/>
                <a:ea typeface="微软雅黑" panose="020B0503020204020204" charset="-122"/>
              </a:rPr>
              <a:t>不做，少做销售转化</a:t>
            </a:r>
            <a:endParaRPr lang="zh-CN" sz="14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400" b="0">
                <a:solidFill>
                  <a:schemeClr val="bg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（由专门的助理IP、销售IP来执行）</a:t>
            </a:r>
            <a:endParaRPr lang="zh-CN" sz="1400" b="0">
              <a:solidFill>
                <a:schemeClr val="bg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304165" y="229785"/>
            <a:ext cx="4064000" cy="460375"/>
          </a:xfrm>
          <a:prstGeom prst="rect">
            <a:avLst/>
          </a:prstGeom>
        </p:spPr>
        <p:txBody>
          <a:bodyPr>
            <a:spAutoFit/>
          </a:bodyPr>
          <a:p>
            <a:r>
              <a:rPr lang="zh-CN" altLang="en-US" sz="2400" b="1">
                <a:latin typeface="微软雅黑" panose="020B0503020204020204" charset="-122"/>
                <a:ea typeface="微软雅黑" panose="020B0503020204020204" charset="-122"/>
              </a:rPr>
              <a:t>IP矩阵类型</a:t>
            </a:r>
            <a:endParaRPr lang="zh-CN" altLang="en-US" sz="240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3" name="直接连接符 2"/>
          <p:cNvCxnSpPr/>
          <p:nvPr>
            <p:custDataLst>
              <p:tags r:id="rId2"/>
            </p:custDataLst>
          </p:nvPr>
        </p:nvCxnSpPr>
        <p:spPr>
          <a:xfrm flipV="1">
            <a:off x="405765" y="690245"/>
            <a:ext cx="11402060" cy="0"/>
          </a:xfrm>
          <a:prstGeom prst="line">
            <a:avLst/>
          </a:prstGeom>
          <a:ln w="31750">
            <a:gradFill>
              <a:gsLst>
                <a:gs pos="0">
                  <a:schemeClr val="accent1">
                    <a:hueOff val="-4200000"/>
                  </a:schemeClr>
                </a:gs>
                <a:gs pos="100000">
                  <a:schemeClr val="accent1"/>
                </a:gs>
              </a:gsLst>
            </a:gradFill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05765" y="4037330"/>
            <a:ext cx="11401425" cy="955675"/>
            <a:chOff x="737" y="2360"/>
            <a:chExt cx="23800" cy="1434"/>
          </a:xfrm>
        </p:grpSpPr>
        <p:sp>
          <p:nvSpPr>
            <p:cNvPr id="5" name="圆角矩形 4"/>
            <p:cNvSpPr/>
            <p:nvPr/>
          </p:nvSpPr>
          <p:spPr>
            <a:xfrm>
              <a:off x="737" y="2360"/>
              <a:ext cx="5537" cy="1427"/>
            </a:xfrm>
            <a:prstGeom prst="round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 fontAlgn="auto">
                <a:lnSpc>
                  <a:spcPts val="2000"/>
                </a:lnSpc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在社群内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indent="0" algn="ctr" fontAlgn="auto">
                <a:lnSpc>
                  <a:spcPts val="2000"/>
                </a:lnSpc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分享干货日历、Tips</a:t>
              </a:r>
              <a:endParaRPr lang="zh-CN" altLang="en-US" sz="1400"/>
            </a:p>
          </p:txBody>
        </p:sp>
        <p:sp>
          <p:nvSpPr>
            <p:cNvPr id="7" name="圆角矩形 6"/>
            <p:cNvSpPr/>
            <p:nvPr>
              <p:custDataLst>
                <p:tags r:id="rId3"/>
              </p:custDataLst>
            </p:nvPr>
          </p:nvSpPr>
          <p:spPr>
            <a:xfrm>
              <a:off x="6825" y="2368"/>
              <a:ext cx="5537" cy="1427"/>
            </a:xfrm>
            <a:prstGeom prst="round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 fontAlgn="auto">
                <a:lnSpc>
                  <a:spcPts val="2000"/>
                </a:lnSpc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在公众号上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indent="0" algn="ctr" fontAlgn="auto">
                <a:lnSpc>
                  <a:spcPts val="2000"/>
                </a:lnSpc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分享行业见解、专业知识</a:t>
              </a:r>
              <a:endParaRPr lang="zh-CN" altLang="en-US" sz="1400"/>
            </a:p>
          </p:txBody>
        </p:sp>
        <p:sp>
          <p:nvSpPr>
            <p:cNvPr id="8" name="圆角矩形 7"/>
            <p:cNvSpPr/>
            <p:nvPr>
              <p:custDataLst>
                <p:tags r:id="rId4"/>
              </p:custDataLst>
            </p:nvPr>
          </p:nvSpPr>
          <p:spPr>
            <a:xfrm>
              <a:off x="12913" y="2368"/>
              <a:ext cx="5537" cy="1427"/>
            </a:xfrm>
            <a:prstGeom prst="round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 fontAlgn="auto">
                <a:lnSpc>
                  <a:spcPts val="2000"/>
                </a:lnSpc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在朋友圈内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indent="0" algn="ctr" fontAlgn="auto">
                <a:lnSpc>
                  <a:spcPts val="2000"/>
                </a:lnSpc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分享自己高逼格的生活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indent="0" algn="ctr" fontAlgn="auto">
                <a:lnSpc>
                  <a:spcPts val="2000"/>
                </a:lnSpc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记录工作中的所思所悟</a:t>
              </a:r>
              <a:endParaRPr lang="zh-CN" altLang="en-US" sz="1400"/>
            </a:p>
          </p:txBody>
        </p:sp>
        <p:sp>
          <p:nvSpPr>
            <p:cNvPr id="10" name="圆角矩形 9"/>
            <p:cNvSpPr/>
            <p:nvPr>
              <p:custDataLst>
                <p:tags r:id="rId5"/>
              </p:custDataLst>
            </p:nvPr>
          </p:nvSpPr>
          <p:spPr>
            <a:xfrm>
              <a:off x="19001" y="2360"/>
              <a:ext cx="5536" cy="1427"/>
            </a:xfrm>
            <a:prstGeom prst="roundRect">
              <a:avLst/>
            </a:prstGeom>
            <a:ln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0">
              <a:srgbClr val="FFFFFF"/>
            </a:lnRef>
            <a:fillRef idx="3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indent="0" algn="ctr" fontAlgn="auto">
                <a:lnSpc>
                  <a:spcPts val="2000"/>
                </a:lnSpc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在视频号上</a:t>
              </a:r>
              <a:endParaRPr lang="zh-CN" sz="1400"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  <a:p>
              <a:pPr indent="0" algn="ctr" fontAlgn="auto">
                <a:lnSpc>
                  <a:spcPts val="2000"/>
                </a:lnSpc>
              </a:pPr>
              <a:r>
                <a:rPr lang="zh-CN" sz="1400"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分享知识，解答用户问题</a:t>
              </a:r>
              <a:endParaRPr lang="zh-CN" altLang="en-US" sz="1400"/>
            </a:p>
          </p:txBody>
        </p:sp>
      </p:grp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05765" y="2719070"/>
            <a:ext cx="11468100" cy="101219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专家IP的核心是塑造专业逼格，</a:t>
            </a: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如母婴、美妆、宠物行业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1" u="sng">
                <a:solidFill>
                  <a:schemeClr val="accent5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塑造行业专家人设</a:t>
            </a:r>
            <a:endParaRPr lang="zh-CN" sz="1600" b="1" u="sng">
              <a:solidFill>
                <a:schemeClr val="accent5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1600" b="0">
                <a:latin typeface="微软雅黑" panose="020B0503020204020204" charset="-122"/>
                <a:ea typeface="微软雅黑" panose="020B0503020204020204" charset="-122"/>
              </a:rPr>
              <a:t>有多年从业经验，一系列荣誉权威背书</a:t>
            </a:r>
            <a:endParaRPr lang="zh-CN" sz="1600" b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7995" y="1052195"/>
            <a:ext cx="11276330" cy="1377950"/>
            <a:chOff x="737" y="1657"/>
            <a:chExt cx="17045" cy="2170"/>
          </a:xfrm>
        </p:grpSpPr>
        <p:pic>
          <p:nvPicPr>
            <p:cNvPr id="13" name="图片 12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737" y="1691"/>
              <a:ext cx="6286" cy="213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14" name="图片 1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0"/>
            <a:stretch>
              <a:fillRect/>
            </a:stretch>
          </p:blipFill>
          <p:spPr>
            <a:xfrm>
              <a:off x="7528" y="1660"/>
              <a:ext cx="4959" cy="213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  <p:pic>
          <p:nvPicPr>
            <p:cNvPr id="15" name="图片 1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2992" y="1657"/>
              <a:ext cx="4790" cy="2137"/>
            </a:xfrm>
            <a:prstGeom prst="rect">
              <a:avLst/>
            </a:prstGeom>
            <a:ln>
              <a:solidFill>
                <a:schemeClr val="bg1">
                  <a:lumMod val="95000"/>
                </a:schemeClr>
              </a:solidFill>
            </a:ln>
          </p:spPr>
        </p:pic>
      </p:grpSp>
      <p:sp>
        <p:nvSpPr>
          <p:cNvPr id="17" name="矩形 16"/>
          <p:cNvSpPr/>
          <p:nvPr/>
        </p:nvSpPr>
        <p:spPr>
          <a:xfrm>
            <a:off x="447040" y="5448935"/>
            <a:ext cx="11367135" cy="1006475"/>
          </a:xfrm>
          <a:prstGeom prst="rect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</p:tagLst>
</file>

<file path=ppt/tags/tag10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09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3*i*1"/>
  <p:tag name="KSO_WM_BEAUTIFY_FLAG" val="#wm#"/>
  <p:tag name="KSO_WM_TAG_VERSION" val="1.0"/>
  <p:tag name="KSO_WM_CHIP_GROUPID" val="62ea283c295c1bf6da6a2380"/>
  <p:tag name="KSO_WM_CHIP_XID" val="62ea283c295c1bf6da6a2384"/>
  <p:tag name="KSO_WM_UNIT_DEC_AREA_ID" val="0173a4ac89c64a4299d1b98681faa101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aac9dc401454d3d8b075b44c1e62156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15*i*1"/>
  <p:tag name="KSO_WM_BEAUTIFY_FLAG" val="#wm#"/>
  <p:tag name="KSO_WM_TAG_VERSION" val="1.0"/>
  <p:tag name="KSO_WM_CHIP_GROUPID" val="62ea283c295c1bf6da6a2380"/>
  <p:tag name="KSO_WM_CHIP_XID" val="62ea283c295c1bf6da6a2382"/>
  <p:tag name="KSO_WM_UNIT_DEC_AREA_ID" val="387d97d5fa8e4323ad7a0dec8abe8769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532945b204c34dd8bcea88b8fa2580b9"/>
</p:tagLst>
</file>

<file path=ppt/tags/tag111.xml><?xml version="1.0" encoding="utf-8"?>
<p:tagLst xmlns:p="http://schemas.openxmlformats.org/presentationml/2006/main">
  <p:tag name="KSO_WM_UNIT_SUBTYPE" val="u"/>
  <p:tag name="KSO_WM_TEMPLATE_CATEGORY" val="chip"/>
  <p:tag name="KSO_WM_TEMPLATE_INDEX" val="20225220"/>
  <p:tag name="KSO_WM_UNIT_TYPE" val="i"/>
  <p:tag name="KSO_WM_UNIT_INDEX" val="1"/>
  <p:tag name="KSO_WM_UNIT_ID" val="chip20225220_14*i*1"/>
  <p:tag name="KSO_WM_BEAUTIFY_FLAG" val="#wm#"/>
  <p:tag name="KSO_WM_TAG_VERSION" val="1.0"/>
  <p:tag name="KSO_WM_CHIP_GROUPID" val="62ea283c295c1bf6da6a2380"/>
  <p:tag name="KSO_WM_CHIP_XID" val="62ea283c295c1bf6da6a2383"/>
  <p:tag name="KSO_WM_UNIT_DEC_AREA_ID" val="fc6dc36ca2a34b21b743b37173117267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cb72865cae0b4dc08c8770fe2f23b3a9"/>
</p:tagLst>
</file>

<file path=ppt/tags/tag11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19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</p:tagLst>
</file>

<file path=ppt/tags/tag121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</p:tagLst>
</file>

<file path=ppt/tags/tag12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28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</p:tagLst>
</file>

<file path=ppt/tags/tag129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</p:tagLst>
</file>

<file path=ppt/tags/tag13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36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</p:tagLst>
</file>

<file path=ppt/tags/tag137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</p:tagLst>
</file>

<file path=ppt/tags/tag138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</p:tagLst>
</file>

<file path=ppt/tags/tag13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3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4*i*1"/>
  <p:tag name="KSO_WM_BEAUTIFY_FLAG" val="#wm#"/>
  <p:tag name="KSO_WM_TAG_VERSION" val="1.0"/>
  <p:tag name="KSO_WM_CHIP_GROUPID" val="62ea283c295c1bf6da6a2380"/>
  <p:tag name="KSO_WM_CHIP_XID" val="62ea283c295c1bf6da6a2387"/>
  <p:tag name="KSO_WM_UNIT_DEC_AREA_ID" val="c23ee02b23044de6b2ee800d7cc6817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65bf3c759c541b4830a667bced019d7"/>
</p:tagLst>
</file>

<file path=ppt/tags/tag144.xml><?xml version="1.0" encoding="utf-8"?>
<p:tagLst xmlns:p="http://schemas.openxmlformats.org/presentationml/2006/main">
  <p:tag name="KSO_WM_UNIT_SUBTYPE" val="w"/>
  <p:tag name="KSO_WM_TEMPLATE_CATEGORY" val="chip"/>
  <p:tag name="KSO_WM_TEMPLATE_INDEX" val="20225220"/>
  <p:tag name="KSO_WM_UNIT_TYPE" val="i"/>
  <p:tag name="KSO_WM_UNIT_INDEX" val="1"/>
  <p:tag name="KSO_WM_UNIT_ID" val="chip20225220_6*i*1"/>
  <p:tag name="KSO_WM_BEAUTIFY_FLAG" val="#wm#"/>
  <p:tag name="KSO_WM_TAG_VERSION" val="1.0"/>
  <p:tag name="KSO_WM_CHIP_GROUPID" val="62ea283c295c1bf6da6a2380"/>
  <p:tag name="KSO_WM_CHIP_XID" val="62ea283c295c1bf6da6a2385"/>
  <p:tag name="KSO_WM_UNIT_DEC_AREA_ID" val="2454e54e08324e1da20fb51808b36620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af7002031954cd2ae6aacc97b8bdf34"/>
</p:tagLst>
</file>

<file path=ppt/tags/tag145.xml><?xml version="1.0" encoding="utf-8"?>
<p:tagLst xmlns:p="http://schemas.openxmlformats.org/presentationml/2006/main">
  <p:tag name="KSO_WM_UNIT_SUBTYPE" val="u"/>
  <p:tag name="KSO_WM_TEMPLATE_CATEGORY" val="chip"/>
  <p:tag name="KSO_WM_TEMPLATE_INDEX" val="20225220"/>
  <p:tag name="KSO_WM_UNIT_TYPE" val="i"/>
  <p:tag name="KSO_WM_UNIT_INDEX" val="1"/>
  <p:tag name="KSO_WM_UNIT_ID" val="chip20225220_5*i*1"/>
  <p:tag name="KSO_WM_BEAUTIFY_FLAG" val="#wm#"/>
  <p:tag name="KSO_WM_TAG_VERSION" val="1.0"/>
  <p:tag name="KSO_WM_CHIP_GROUPID" val="62ea283c295c1bf6da6a2380"/>
  <p:tag name="KSO_WM_CHIP_XID" val="62ea283c295c1bf6da6a2386"/>
  <p:tag name="KSO_WM_UNIT_DEC_AREA_ID" val="e87fffa1a01f47789bf439d0c2be4da8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44fcf6e0a8948e38abf255b32b39c40"/>
</p:tagLst>
</file>

<file path=ppt/tags/tag14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149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观赏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220_1*a*1"/>
  <p:tag name="KSO_WM_TEMPLATE_CATEGORY" val="custom"/>
  <p:tag name="KSO_WM_TEMPLATE_INDEX" val="20225220"/>
  <p:tag name="KSO_WM_UNIT_LAYERLEVEL" val="1"/>
  <p:tag name="KSO_WM_TAG_VERSION" val="1.0"/>
  <p:tag name="KSO_WM_BEAUTIFY_FLAG" val="#wm#"/>
  <p:tag name="KSO_WM_UNIT_DEFAULT_FONT" val="66;72;2"/>
  <p:tag name="KSO_WM_UNIT_BLOCK" val="0"/>
  <p:tag name="KSO_WM_UNIT_DEC_AREA_ID" val="b7bd852e1fcd4d4897cc016bccd20f5f"/>
  <p:tag name="KSO_WM_CHIP_GROUPID" val="619211d618adb49c6c1f3c40"/>
  <p:tag name="KSO_WM_CHIP_XID" val="619211d618adb49c6c1f3c3d"/>
  <p:tag name="KSO_WM_CHIP_FILLAREA_FILL_RULE" val="{&quot;fill_align&quot;:&quot;lm&quot;,&quot;fill_mode&quot;:&quot;fix&quot;,&quot;sacle_strategy&quot;:&quot;smart&quot;}"/>
  <p:tag name="KSO_WM_ASSEMBLE_CHIP_INDEX" val="ccbb8a64301a4c18a3fc9379f0c05c86"/>
  <p:tag name="KSO_WM_UNIT_TEXT_FILL_FORE_SCHEMECOLOR_INDEX_BRIGHTNESS" val="0"/>
  <p:tag name="KSO_WM_UNIT_TEXT_FILL_FORE_SCHEMECOLOR_INDEX" val="5"/>
  <p:tag name="KSO_WM_UNIT_TEXT_FILL_TYPE" val="1"/>
  <p:tag name="KSO_WM_TEMPLATE_ASSEMBLE_XID" val="631064ada35593066d000a33"/>
  <p:tag name="KSO_WM_TEMPLATE_ASSEMBLE_GROUPID" val="62ea283c295c1bf6da6a2380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SUBTYPE" val="a"/>
  <p:tag name="KSO_WM_UNIT_PRESET_TEXT" val="THANK FOR YOU WATCHING "/>
  <p:tag name="KSO_WM_UNIT_NOCLEAR" val="0"/>
  <p:tag name="KSO_WM_UNIT_VALUE" val="1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3"/>
  <p:tag name="KSO_WM_UNIT_ID" val="custom20225220_1*f*3"/>
  <p:tag name="KSO_WM_TEMPLATE_CATEGORY" val="custom"/>
  <p:tag name="KSO_WM_TEMPLATE_INDEX" val="20225220"/>
  <p:tag name="KSO_WM_UNIT_LAYERLEVEL" val="1"/>
  <p:tag name="KSO_WM_TAG_VERSION" val="1.0"/>
  <p:tag name="KSO_WM_BEAUTIFY_FLAG" val="#wm#"/>
  <p:tag name="KSO_WM_UNIT_DEFAULT_FONT" val="20;26;2"/>
  <p:tag name="KSO_WM_UNIT_BLOCK" val="0"/>
  <p:tag name="KSO_WM_UNIT_DEC_AREA_ID" val="e0055c4ee96845748485670067cf85ad"/>
  <p:tag name="KSO_WM_CHIP_GROUPID" val="619211d618adb49c6c1f3c40"/>
  <p:tag name="KSO_WM_CHIP_XID" val="619211d618adb49c6c1f3c3d"/>
  <p:tag name="KSO_WM_CHIP_FILLAREA_FILL_RULE" val="{&quot;fill_align&quot;:&quot;lm&quot;,&quot;fill_mode&quot;:&quot;fix&quot;,&quot;sacle_strategy&quot;:&quot;smart&quot;}"/>
  <p:tag name="KSO_WM_ASSEMBLE_CHIP_INDEX" val="ccbb8a64301a4c18a3fc9379f0c05c86"/>
  <p:tag name="KSO_WM_UNIT_TEXT_FILL_FORE_SCHEMECOLOR_INDEX_BRIGHTNESS" val="0.15"/>
  <p:tag name="KSO_WM_UNIT_TEXT_FILL_FORE_SCHEMECOLOR_INDEX" val="13"/>
  <p:tag name="KSO_WM_UNIT_TEXT_FILL_TYPE" val="1"/>
  <p:tag name="KSO_WM_TEMPLATE_ASSEMBLE_XID" val="631064ada35593066d000a33"/>
  <p:tag name="KSO_WM_TEMPLATE_ASSEMBLE_GROUPID" val="62ea283c295c1bf6da6a2380"/>
</p:tagLst>
</file>

<file path=ppt/tags/tag151.xml><?xml version="1.0" encoding="utf-8"?>
<p:tagLst xmlns:p="http://schemas.openxmlformats.org/presentationml/2006/main">
  <p:tag name="KSO_WM_UNIT_SUBTYPE" val="a"/>
  <p:tag name="KSO_WM_UNIT_PRESET_TEXT" val="演讲人姓名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2"/>
  <p:tag name="KSO_WM_UNIT_ID" val="custom20225220_1*f*2"/>
  <p:tag name="KSO_WM_TEMPLATE_CATEGORY" val="custom"/>
  <p:tag name="KSO_WM_TEMPLATE_INDEX" val="20225220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909af29070184c8d93840179b3bcd706"/>
  <p:tag name="KSO_WM_CHIP_GROUPID" val="619211d618adb49c6c1f3c40"/>
  <p:tag name="KSO_WM_CHIP_XID" val="619211d618adb49c6c1f3c3d"/>
  <p:tag name="KSO_WM_CHIP_FILLAREA_FILL_RULE" val="{&quot;fill_align&quot;:&quot;lm&quot;,&quot;fill_mode&quot;:&quot;fix&quot;,&quot;sacle_strategy&quot;:&quot;smart&quot;}"/>
  <p:tag name="KSO_WM_ASSEMBLE_CHIP_INDEX" val="ccbb8a64301a4c18a3fc9379f0c05c86"/>
  <p:tag name="KSO_WM_UNIT_TEXT_FILL_FORE_SCHEMECOLOR_INDEX_BRIGHTNESS" val="0"/>
  <p:tag name="KSO_WM_UNIT_TEXT_FILL_FORE_SCHEMECOLOR_INDEX" val="5"/>
  <p:tag name="KSO_WM_UNIT_TEXT_FILL_TYPE" val="1"/>
  <p:tag name="KSO_WM_UNIT_VALUE" val="9"/>
  <p:tag name="KSO_WM_TEMPLATE_ASSEMBLE_XID" val="631064ada35593066d000a33"/>
  <p:tag name="KSO_WM_TEMPLATE_ASSEMBLE_GROUPID" val="62ea283c295c1bf6da6a2380"/>
</p:tagLst>
</file>

<file path=ppt/tags/tag152.xml><?xml version="1.0" encoding="utf-8"?>
<p:tagLst xmlns:p="http://schemas.openxmlformats.org/presentationml/2006/main">
  <p:tag name="KSO_WM_UNIT_SUBTYPE" val="a"/>
  <p:tag name="KSO_WM_UNIT_PRESET_TEXT" val="演讲时间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220_1*f*1"/>
  <p:tag name="KSO_WM_TEMPLATE_CATEGORY" val="custom"/>
  <p:tag name="KSO_WM_TEMPLATE_INDEX" val="20225220"/>
  <p:tag name="KSO_WM_UNIT_LAYERLEVEL" val="1"/>
  <p:tag name="KSO_WM_TAG_VERSION" val="1.0"/>
  <p:tag name="KSO_WM_BEAUTIFY_FLAG" val="#wm#"/>
  <p:tag name="KSO_WM_UNIT_DEFAULT_FONT" val="16;18;2"/>
  <p:tag name="KSO_WM_UNIT_BLOCK" val="0"/>
  <p:tag name="KSO_WM_UNIT_DEC_AREA_ID" val="a310ab5ecf6545b781953fe110a0def7"/>
  <p:tag name="KSO_WM_CHIP_GROUPID" val="619211d618adb49c6c1f3c40"/>
  <p:tag name="KSO_WM_CHIP_XID" val="619211d618adb49c6c1f3c3d"/>
  <p:tag name="KSO_WM_CHIP_FILLAREA_FILL_RULE" val="{&quot;fill_align&quot;:&quot;lm&quot;,&quot;fill_mode&quot;:&quot;fix&quot;,&quot;sacle_strategy&quot;:&quot;smart&quot;}"/>
  <p:tag name="KSO_WM_ASSEMBLE_CHIP_INDEX" val="ccbb8a64301a4c18a3fc9379f0c05c86"/>
  <p:tag name="KSO_WM_UNIT_TEXT_FILL_FORE_SCHEMECOLOR_INDEX_BRIGHTNESS" val="0"/>
  <p:tag name="KSO_WM_UNIT_TEXT_FILL_FORE_SCHEMECOLOR_INDEX" val="5"/>
  <p:tag name="KSO_WM_UNIT_TEXT_FILL_TYPE" val="1"/>
  <p:tag name="KSO_WM_UNIT_VALUE" val="9"/>
  <p:tag name="KSO_WM_TEMPLATE_ASSEMBLE_XID" val="631064ada35593066d000a33"/>
  <p:tag name="KSO_WM_TEMPLATE_ASSEMBLE_GROUPID" val="62ea283c295c1bf6da6a2380"/>
</p:tagLst>
</file>

<file path=ppt/tags/tag153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  <p:tag name="KSO_WM_SLIDE_BACKGROUND_TYPE" val="general"/>
</p:tagLst>
</file>

<file path=ppt/tags/tag154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  <p:tag name="KSO_WM_SLIDE_BACKGROUND_TYPE" val="general"/>
</p:tagLst>
</file>

<file path=ppt/tags/tag155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  <p:tag name="KSO_WM_SLIDE_BACKGROUND_TYPE" val="general"/>
</p:tagLst>
</file>

<file path=ppt/tags/tag156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7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8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59.xml><?xml version="1.0" encoding="utf-8"?>
<p:tagLst xmlns:p="http://schemas.openxmlformats.org/presentationml/2006/main">
  <p:tag name="KSO_WM_SLIDE_BACKGROUND_TYPE" val="general"/>
  <p:tag name="KSO_WM_UNIT_TEXT_FILL_FORE_SCHEMECOLOR_INDEX_BRIGHTNESS" val="0"/>
  <p:tag name="KSO_WM_UNIT_TEXT_FILL_FORE_SCHEMECOLOR_INDEX" val="13"/>
  <p:tag name="KSO_WM_UNIT_TEXT_FILL_TYPE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5fb43d02181c4273a1bb9ba6eafaad7e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35a1eab6b9e486093ebd962185507eb"/>
  <p:tag name="KSO_WM_SLIDE_BACKGROUND_TYPE" val="frame"/>
</p:tagLst>
</file>

<file path=ppt/tags/tag161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4b7bb22b94cd4d2c94ff643018fa3a92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3300380cb2a49ecb3f220a7c8889c94"/>
  <p:tag name="KSO_WM_SLIDE_BACKGROUND_TYPE" val="frame"/>
</p:tagLst>
</file>

<file path=ppt/tags/tag162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59807f752bc94d33a6f859140a7d938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13f945f1030e454b976860b911f0e095"/>
  <p:tag name="KSO_WM_SLIDE_BACKGROUND_TYPE" val="frame"/>
</p:tagLst>
</file>

<file path=ppt/tags/tag16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2*i*1"/>
  <p:tag name="KSO_WM_UNIT_LAYERLEVEL" val="1"/>
  <p:tag name="KSO_WM_TAG_VERSION" val="1.0"/>
  <p:tag name="KSO_WM_BEAUTIFY_FLAG" val="#wm#"/>
  <p:tag name="KSO_WM_UNIT_BK_DARK_LIGHT" val="2"/>
  <p:tag name="KSO_WM_UNIT_SUBTYPE" val="h"/>
  <p:tag name="KSO_WM_UNIT_TYPE" val="i"/>
  <p:tag name="KSO_WM_UNIT_INDEX" val="1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4"/>
</p:tagLst>
</file>

<file path=ppt/tags/tag164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5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6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7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8.xml><?xml version="1.0" encoding="utf-8"?>
<p:tagLst xmlns:p="http://schemas.openxmlformats.org/presentationml/2006/main">
  <p:tag name="KSO_WM_SLIDE_BACKGROUND_TYPE" val="frame"/>
  <p:tag name="KSO_WM_UNIT_TEXT_FILL_FORE_SCHEMECOLOR_INDEX_BRIGHTNESS" val="0"/>
  <p:tag name="KSO_WM_UNIT_TEXT_FILL_FORE_SCHEMECOLOR_INDEX" val="13"/>
  <p:tag name="KSO_WM_UNIT_TEXT_FILL_TYPE" val="1"/>
</p:tagLst>
</file>

<file path=ppt/tags/tag169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24c1e1bfa5474999abc97140c310be6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6c6c5664d7854583b17f028572d1ea5b"/>
  <p:tag name="KSO_WM_SLIDE_BACKGROUND_TYPE" val="leftRight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3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5"/>
</p:tagLst>
</file>

<file path=ppt/tags/tag171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d1d29ef2c2954322b1578545189a809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310c558f768d442fb06e3672eab2657b"/>
  <p:tag name="KSO_WM_SLIDE_BACKGROUND_TYPE" val="leftRight"/>
</p:tagLst>
</file>

<file path=ppt/tags/tag172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3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4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5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6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7.xml><?xml version="1.0" encoding="utf-8"?>
<p:tagLst xmlns:p="http://schemas.openxmlformats.org/presentationml/2006/main">
  <p:tag name="KSO_WM_SLIDE_BACKGROUND_TYPE" val="leftRight"/>
  <p:tag name="KSO_WM_UNIT_TEXT_FILL_FORE_SCHEMECOLOR_INDEX_BRIGHTNESS" val="0"/>
  <p:tag name="KSO_WM_UNIT_TEXT_FILL_FORE_SCHEMECOLOR_INDEX" val="13"/>
  <p:tag name="KSO_WM_UNIT_TEXT_FILL_TYPE" val="1"/>
</p:tagLst>
</file>

<file path=ppt/tags/tag178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c9201bf4f8174ebcb7840d45d3b96a25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c2b3d0c70b74a479704fde05d72613b"/>
  <p:tag name="KSO_WM_SLIDE_BACKGROUND_TYPE" val="topBottom"/>
</p:tagLst>
</file>

<file path=ppt/tags/tag17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4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6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c9046c4525bc4bb9be63fa67ee4bfe1f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0be27349d5ff42a3b47fc47da898aab5"/>
  <p:tag name="KSO_WM_SLIDE_BACKGROUND_TYPE" val="topBottom"/>
</p:tagLst>
</file>

<file path=ppt/tags/tag181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a969bebfc3e549048fc45c3c96b6930a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8d4f67e631e74b288c91c14735921c3e"/>
  <p:tag name="KSO_WM_SLIDE_BACKGROUND_TYPE" val="topBottom"/>
</p:tagLst>
</file>

<file path=ppt/tags/tag182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3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4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5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6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7.xml><?xml version="1.0" encoding="utf-8"?>
<p:tagLst xmlns:p="http://schemas.openxmlformats.org/presentationml/2006/main">
  <p:tag name="KSO_WM_SLIDE_BACKGROUND_TYPE" val="topBottom"/>
  <p:tag name="KSO_WM_UNIT_TEXT_FILL_FORE_SCHEMECOLOR_INDEX_BRIGHTNESS" val="0"/>
  <p:tag name="KSO_WM_UNIT_TEXT_FILL_FORE_SCHEMECOLOR_INDEX" val="13"/>
  <p:tag name="KSO_WM_UNIT_TEXT_FILL_TYPE" val="1"/>
</p:tagLst>
</file>

<file path=ppt/tags/tag188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03c7e67a46f548bfb9100f0dda6207ca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7c7fbf6c34a4eb9b047c1532b9d14f7"/>
  <p:tag name="KSO_WM_SLIDE_BACKGROUND_TYPE" val="bottomTop"/>
</p:tagLst>
</file>

<file path=ppt/tags/tag18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5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7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1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2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3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4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5.xml><?xml version="1.0" encoding="utf-8"?>
<p:tagLst xmlns:p="http://schemas.openxmlformats.org/presentationml/2006/main">
  <p:tag name="KSO_WM_SLIDE_BACKGROUND_TYPE" val="bottomTop"/>
  <p:tag name="KSO_WM_UNIT_TEXT_FILL_FORE_SCHEMECOLOR_INDEX_BRIGHTNESS" val="0"/>
  <p:tag name="KSO_WM_UNIT_TEXT_FILL_FORE_SCHEMECOLOR_INDEX" val="13"/>
  <p:tag name="KSO_WM_UNIT_TEXT_FILL_TYPE" val="1"/>
</p:tagLst>
</file>

<file path=ppt/tags/tag196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745ced88a63a4c0a993ec9ffa9073e3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76896a3044044c20bb8561923f7913c6"/>
  <p:tag name="KSO_WM_SLIDE_BACKGROUND_TYPE" val="navigation"/>
</p:tagLst>
</file>

<file path=ppt/tags/tag19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6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8"/>
</p:tagLst>
</file>

<file path=ppt/tags/tag198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5793d4cf00f640f0b8cd39117c776adc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d5714233a4e4d33bedd9183faa838c0"/>
  <p:tag name="KSO_WM_SLIDE_BACKGROUND_TYPE" val="navigation"/>
</p:tagLst>
</file>

<file path=ppt/tags/tag199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d73a4ec24797427080db714d2fa2385e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68fd304b7bf427b973a430ac160f8a9"/>
  <p:tag name="KSO_WM_SLIDE_BACKGROUND_TYPE" val="navigation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1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2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3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4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5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6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7.xml><?xml version="1.0" encoding="utf-8"?>
<p:tagLst xmlns:p="http://schemas.openxmlformats.org/presentationml/2006/main">
  <p:tag name="KSO_WM_SLIDE_BACKGROUND_TYPE" val="navigation"/>
  <p:tag name="KSO_WM_UNIT_TEXT_FILL_FORE_SCHEMECOLOR_INDEX_BRIGHTNESS" val="0"/>
  <p:tag name="KSO_WM_UNIT_TEXT_FILL_FORE_SCHEMECOLOR_INDEX" val="13"/>
  <p:tag name="KSO_WM_UNIT_TEXT_FILL_TYPE" val="1"/>
</p:tagLst>
</file>

<file path=ppt/tags/tag208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7cfa890f798a4a798b58e99c7f35fd3c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d97acdd214dd4c5d8f7d6d9c7a43fadb"/>
  <p:tag name="KSO_WM_SLIDE_BACKGROUND_TYPE" val="belt"/>
</p:tagLst>
</file>

<file path=ppt/tags/tag209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9cc4e1d6c17c4b829ddb7acbdd0795f6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2b8550e83a8648439a91a078d067c185"/>
  <p:tag name="KSO_WM_SLIDE_BACKGROUND_TYPE" val="belt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e51548667ef541b58cf40a3576018192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f7d41f3ae72c400a911d3c51de8696ee"/>
  <p:tag name="KSO_WM_SLIDE_BACKGROUND_TYPE" val="belt"/>
</p:tagLst>
</file>

<file path=ppt/tags/tag21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bg20221799_7*i*1"/>
  <p:tag name="KSO_WM_UNIT_LAYERLEVEL" val="1"/>
  <p:tag name="KSO_WM_TAG_VERSION" val="1.0"/>
  <p:tag name="KSO_WM_BEAUTIFY_FLAG" val="#wm#"/>
  <p:tag name="KSO_WM_UNIT_SUBTYPE" val="h"/>
  <p:tag name="KSO_WM_UNIT_TYPE" val="i"/>
  <p:tag name="KSO_WM_UNIT_INDEX" val="1"/>
  <p:tag name="KSO_WM_UNIT_BK_DARK_LIGHT" val="2"/>
  <p:tag name="KSO_WM_TEMPLATE_CATEGORY" val="bg"/>
  <p:tag name="KSO_WM_TEMPLATE_INDEX" val="20221799"/>
  <p:tag name="KSO_WM_UNIT_FILL_FORE_SCHEMECOLOR_INDEX_BRIGHTNESS" val="0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CHIP_GROUPID" val="6205d4fa97788eba87d90c1c"/>
  <p:tag name="KSO_WM_CHIP_XID" val="627b2d44a0f60d12b19e6c09"/>
</p:tagLst>
</file>

<file path=ppt/tags/tag212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3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4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5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6.xml><?xml version="1.0" encoding="utf-8"?>
<p:tagLst xmlns:p="http://schemas.openxmlformats.org/presentationml/2006/main">
  <p:tag name="KSO_WM_SLIDE_BACKGROUND_TYPE" val="belt"/>
  <p:tag name="KSO_WM_UNIT_TEXT_FILL_FORE_SCHEMECOLOR_INDEX_BRIGHTNESS" val="0"/>
  <p:tag name="KSO_WM_UNIT_TEXT_FILL_FORE_SCHEMECOLOR_INDEX" val="13"/>
  <p:tag name="KSO_WM_UNIT_TEXT_FILL_TYPE" val="1"/>
</p:tagLst>
</file>

<file path=ppt/tags/tag21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20"/>
</p:tagLst>
</file>

<file path=ppt/tags/tag218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  <p:tag name="KSO_WM_TEMPLATE_CATEGORY" val="custom"/>
  <p:tag name="KSO_WM_TEMPLATE_INDEX" val="20225220"/>
</p:tagLst>
</file>

<file path=ppt/tags/tag219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1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222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INDEX" val="20225220"/>
  <p:tag name="KSO_WM_CHIP_COLORING" val="1"/>
</p:tagLst>
</file>

<file path=ppt/tags/tag223.xml><?xml version="1.0" encoding="utf-8"?>
<p:tagLst xmlns:p="http://schemas.openxmlformats.org/presentationml/2006/main">
  <p:tag name="KSO_WM_UNIT_DEFAULT_FONT" val="54;80;2"/>
  <p:tag name="KSO_WM_UNIT_BLOCK" val="0"/>
  <p:tag name="KSO_WM_UNIT_DEC_AREA_ID" val="56e8ed5a7b1c43c7894be4ed930a69ca"/>
  <p:tag name="KSO_WM_UNIT_ISCONTENTSTITLE" val="0"/>
  <p:tag name="KSO_WM_UNIT_ISNUMDGMTITLE" val="0"/>
  <p:tag name="KSO_WM_UNIT_PRESET_TEXT" val="市场营销策划方案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19846_1*a*1"/>
  <p:tag name="KSO_WM_TEMPLATE_CATEGORY" val="chip"/>
  <p:tag name="KSO_WM_TEMPLATE_INDEX" val="20219846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0372f7c82c9984180eace8"/>
  <p:tag name="KSO_WM_CHIP_XID" val="610372f7c82c9984180eace9"/>
</p:tagLst>
</file>

<file path=ppt/tags/tag224.xml><?xml version="1.0" encoding="utf-8"?>
<p:tagLst xmlns:p="http://schemas.openxmlformats.org/presentationml/2006/main">
  <p:tag name="KSO_WM_UNIT_DEFAULT_FONT" val="18;20;2"/>
  <p:tag name="KSO_WM_UNIT_BLOCK" val="0"/>
  <p:tag name="KSO_WM_UNIT_DEC_AREA_ID" val="eddd2c92b6994a4d8d8f6629f5fc1c27"/>
  <p:tag name="KSO_WM_UNIT_SUBTYPE" val="e"/>
  <p:tag name="KSO_WM_UNIT_PRESET_TEXT" val="202X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hip20219846_1*f*1"/>
  <p:tag name="KSO_WM_TEMPLATE_CATEGORY" val="chip"/>
  <p:tag name="KSO_WM_TEMPLATE_INDEX" val="20219846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0372f7c82c9984180eace8"/>
  <p:tag name="KSO_WM_CHIP_XID" val="610372f7c82c9984180eace9"/>
  <p:tag name="KSO_WM_UNIT_LINE_FORE_SCHEMECOLOR_INDEX_BRIGHTNESS" val="0.15"/>
  <p:tag name="KSO_WM_UNIT_LINE_FORE_SCHEMECOLOR_INDEX" val="13"/>
  <p:tag name="KSO_WM_UNIT_LINE_FILL_TYPE" val="2"/>
  <p:tag name="KSO_WM_UNIT_TEXT_FILL_FORE_SCHEMECOLOR_INDEX_BRIGHTNESS" val="0.15"/>
  <p:tag name="KSO_WM_UNIT_TEXT_FILL_FORE_SCHEMECOLOR_INDEX" val="13"/>
  <p:tag name="KSO_WM_UNIT_TEXT_FILL_TYPE" val="1"/>
</p:tagLst>
</file>

<file path=ppt/tags/tag225.xml><?xml version="1.0" encoding="utf-8"?>
<p:tagLst xmlns:p="http://schemas.openxmlformats.org/presentationml/2006/main">
  <p:tag name="KSO_WM_UNIT_BLOCK" val="0"/>
  <p:tag name="KSO_WM_UNIT_DEC_AREA_ID" val="6e8cd2db850c474b94853a0b6a68b87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hip20219846_1*i*1"/>
  <p:tag name="KSO_WM_TEMPLATE_CATEGORY" val="chip"/>
  <p:tag name="KSO_WM_TEMPLATE_INDEX" val="20219846"/>
  <p:tag name="KSO_WM_UNIT_LAYERLEVEL" val="1"/>
  <p:tag name="KSO_WM_TAG_VERSION" val="1.0"/>
  <p:tag name="KSO_WM_BEAUTIFY_FLAG" val="#wm#"/>
  <p:tag name="KSO_WM_UNIT_SM_LIMIT_TYPE" val="4"/>
  <p:tag name="KSO_WM_UNIT_DECORATE_INFO" val="{&quot;ReferentInfo&quot;:{&quot;Id&quot;:&quot;56e8ed5a7b1c43c7894be4ed930a69ca&quot;,&quot;X&quot;:{&quot;Pos&quot;:0},&quot;Y&quot;:{&quot;Pos&quot;:2}},&quot;DecorateInfoX&quot;:{&quot;Pos&quot;:0,&quot;IsAbs&quot;:true},&quot;DecorateInfoY&quot;:{&quot;Pos&quot;:0,&quot;IsAbs&quot;:true},&quot;DecorateInfoW&quot;:{&quot;IsAbs&quot;:true},&quot;DecorateInfoH&quot;:{&quot;IsAbs&quot;:false},&quot;whChangeMode&quot;:0}"/>
  <p:tag name="KSO_WM_CHIP_GROUPID" val="610372f7c82c9984180eace8"/>
  <p:tag name="KSO_WM_CHIP_XID" val="610372f7c82c9984180eace9"/>
  <p:tag name="KSO_WM_UNIT_LINE_FORE_SCHEMECOLOR_INDEX_BRIGHTNESS" val="0.15"/>
  <p:tag name="KSO_WM_UNIT_LINE_FORE_SCHEMECOLOR_INDEX" val="13"/>
  <p:tag name="KSO_WM_UNIT_LINE_FILL_TYPE" val="2"/>
</p:tagLst>
</file>

<file path=ppt/tags/tag226.xml><?xml version="1.0" encoding="utf-8"?>
<p:tagLst xmlns:p="http://schemas.openxmlformats.org/presentationml/2006/main">
  <p:tag name="KSO_WM_SLIDE_ID" val="custom20225220_1"/>
  <p:tag name="KSO_WM_TEMPLATE_SUBCATEGORY" val="21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25220"/>
  <p:tag name="KSO_WM_SLIDE_LAYOUT" val="a_b_f"/>
  <p:tag name="KSO_WM_SLIDE_LAYOUT_CNT" val="1_1_1"/>
  <p:tag name="KSO_WM_UNIT_SHOW_EDIT_AREA_INDICATION" val="1"/>
  <p:tag name="KSO_WM_TEMPLATE_THUMBS_INDEX" val="1、3、4、7、8、22"/>
  <p:tag name="KSO_WM_CHIP_INFOS" val="{&quot;type&quot;:0,&quot;layout_type&quot;:&quot;1_NF_LC&quot;,&quot;layout_feature&quot;:1,&quot;aspect_ratio&quot;:&quot;16:9&quot;,&quot;same_font_size&quot;:false,&quot;diagram&quot;:{&quot;type&quot;:[],&quot;direction&quot;:0,&quot;isSupportDecBetweenItems&quot;:false},&quot;tags&quot;:{&quot;style&quot;:[&quot;商务&quot;,&quot;简约&quot;,&quot;文艺清新&quot;,&quot;中国风&quot;,&quot;卡通&quot;,&quot;欧美风&quot;,&quot;黑板风&quot;,&quot;渐变风&quot;,&quot;党政风&quot;,&quot;扁平风&quot;,&quot;手绘风&quot;,&quot;立体风&quot;,&quot;炫酷&quot;,&quot;复古风&quot;,&quot;科技风&quot;,&quot;水彩风&quot;,&quot;ios风&quot;,&quot;快闪&quot;,&quot;波普风&quot;,&quot;孟菲斯&quot;,&quot;蒸汽波&quot;,&quot;MBE&quot;,&quot;剪纸风&quot;,&quot;酸性风&quot;,&quot;像素风&quot;,&quot;涂鸦风&quot;,&quot;实景&quot;]},&quot;slide_type&quot;:[&quot;title&quot;,&quot;sectionTitle&quot;,&quot;contents&quot;,&quot;endPage&quot;],&quot;useType&quot;:[&quot;ppt&quot;]}"/>
  <p:tag name="KSO_WM_CHIP_FILLPROP" val="[[{&quot;text_align&quot;:&quot;lm&quot;,&quot;text_direction&quot;:&quot;horizontal&quot;,&quot;support_big_font&quot;:false,&quot;picture_toward&quot;:0,&quot;picture_dockside&quot;:[],&quot;fill_id&quot;:&quot;e1e5d983c448471aad9aed945e055a0d&quot;,&quot;fill_align&quot;:&quot;lm&quot;,&quot;chip_types&quot;:[&quot;header&quot;,&quot;wordpuzzle&quot;]}]]"/>
  <p:tag name="KSO_WM_CHIP_DECFILLPROP" val="[]"/>
  <p:tag name="KSO_WM_CHIP_XID" val="613098f1c37455bdf62aa2e6"/>
  <p:tag name="KSO_WM_CHIP_GROUPID" val="613098f1c37455bdf62aa2e5"/>
  <p:tag name="KSO_WM_SLIDE_LAYOUT_INFO" val="{&quot;id&quot;:&quot;2022-09-01T15:52:36&quot;,&quot;margin&quot;:{&quot;bottom&quot;:2.4934048652648926,&quot;left&quot;:2.771066665649414,&quot;right&quot;:16.6534423828125,&quot;top&quot;:2.4933996200561523},&quot;type&quot;:0}"/>
  <p:tag name="KSO_WM_SLIDE_BK_DARK_LIGHT" val="2"/>
  <p:tag name="KSO_WM_SLIDE_BACKGROUND_TYPE" val="general"/>
  <p:tag name="KSO_WM_SLIDE_SUPPORT_FEATURE_TYPE" val="0"/>
  <p:tag name="KSO_WM_TEMPLATE_MASTER_THUMB_INDEX" val="13"/>
  <p:tag name="KSO_WM_CHIP_COLORING" val="1"/>
  <p:tag name="KSO_WM_TEMPLATE_ASSEMBLE_XID" val="62ea2990295c1bf6da6a2c42"/>
  <p:tag name="KSO_WM_TEMPLATE_ASSEMBLE_GROUPID" val="62ea283c295c1bf6da6a2380"/>
  <p:tag name="KSO_WM_SPECIAL_SOURCE" val="bdnull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32.xml><?xml version="1.0" encoding="utf-8"?>
<p:tagLst xmlns:p="http://schemas.openxmlformats.org/presentationml/2006/main">
  <p:tag name="PA" val="v5.2.11"/>
  <p:tag name="WHOLESPTYPE" val="Shape_Other"/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38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  <p:tag name="KSO_WM_SLIDE_BACKGROUND_TYPE" val="general"/>
</p:tagLst>
</file>

<file path=ppt/tags/tag239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  <p:tag name="KSO_WM_SLIDE_BACKGROUND_TYPE" val="general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  <p:tag name="KSO_WM_SLIDE_BACKGROUND_TYPE" val="general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1"/>
  <p:tag name="KSO_WM_UNIT_ID" val="diagram20217480_3*l_h_i*1_1_1"/>
  <p:tag name="KSO_WM_TEMPLATE_CATEGORY" val="diagram"/>
  <p:tag name="KSO_WM_TEMPLATE_INDEX" val="20217480"/>
  <p:tag name="KSO_WM_UNIT_LAYERLEVEL" val="1_1_1"/>
  <p:tag name="KSO_WM_TAG_VERSION" val="1.0"/>
  <p:tag name="KSO_WM_UNIT_DIAGRAM_ISNUMVISUAL" val="0"/>
  <p:tag name="KSO_WM_UNIT_DIAGRAM_ISREFERUNIT" val="0"/>
  <p:tag name="KSO_WM_UNIT_COLOR_SCHEME_SHAPE_ID" val="29"/>
  <p:tag name="KSO_WM_UNIT_COLOR_SCHEME_PARENT_PAGE" val="0_3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1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1_2"/>
  <p:tag name="KSO_WM_UNIT_DIAGRAM_ISNUMVISUAL" val="0"/>
  <p:tag name="KSO_WM_UNIT_DIAGRAM_ISREFERUNIT" val="0"/>
  <p:tag name="KSO_WM_UNIT_COLOR_SCHEME_SHAPE_ID" val="30"/>
  <p:tag name="KSO_WM_UNIT_COLOR_SCHEME_PARENT_PAGE" val="0_3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1_1"/>
  <p:tag name="KSO_WM_UNIT_ID" val="diagram20217480_3*l_h_f*1_1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1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44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2_1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COLOR_SCHEME_SHAPE_ID" val="31"/>
  <p:tag name="KSO_WM_UNIT_COLOR_SCHEME_PARENT_PAGE" val="0_3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45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2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COLOR_SCHEME_SHAPE_ID" val="32"/>
  <p:tag name="KSO_WM_UNIT_COLOR_SCHEME_PARENT_PAGE" val="0_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246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diagram20217480_3*l_h_f*1_2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2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247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3_1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COLOR_SCHEME_SHAPE_ID" val="33"/>
  <p:tag name="KSO_WM_UNIT_COLOR_SCHEME_PARENT_PAGE" val="0_3"/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48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3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COLOR_SCHEME_SHAPE_ID" val="34"/>
  <p:tag name="KSO_WM_UNIT_COLOR_SCHEME_PARENT_PAGE" val="0_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7"/>
  <p:tag name="KSO_WM_UNIT_TEXT_FILL_TYPE" val="1"/>
  <p:tag name="KSO_WM_UNIT_USESOURCEFORMAT_APPLY" val="1"/>
</p:tagLst>
</file>

<file path=ppt/tags/tag249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diagram20217480_3*l_h_f*1_3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3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7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4_1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4_1"/>
  <p:tag name="KSO_WM_UNIT_DIAGRAM_ISNUMVISUAL" val="0"/>
  <p:tag name="KSO_WM_UNIT_DIAGRAM_ISREFERUNIT" val="0"/>
  <p:tag name="KSO_WM_UNIT_COLOR_SCHEME_SHAPE_ID" val="35"/>
  <p:tag name="KSO_WM_UNIT_COLOR_SCHEME_PARENT_PAGE" val="0_3"/>
  <p:tag name="KSO_WM_UNIT_FILL_FORE_SCHEMECOLOR_INDEX_BRIGHTNESS" val="0"/>
  <p:tag name="KSO_WM_UNIT_FILL_FORE_SCHEMECOLOR_INDEX" val="8"/>
  <p:tag name="KSO_WM_UNIT_FILL_TYPE" val="1"/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251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4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4_2"/>
  <p:tag name="KSO_WM_UNIT_DIAGRAM_ISNUMVISUAL" val="0"/>
  <p:tag name="KSO_WM_UNIT_DIAGRAM_ISREFERUNIT" val="0"/>
  <p:tag name="KSO_WM_UNIT_COLOR_SCHEME_SHAPE_ID" val="36"/>
  <p:tag name="KSO_WM_UNIT_COLOR_SCHEME_PARENT_PAGE" val="0_3"/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8"/>
  <p:tag name="KSO_WM_UNIT_TEXT_FILL_TYPE" val="1"/>
  <p:tag name="KSO_WM_UNIT_USESOURCEFORMAT_APPLY" val="1"/>
</p:tagLst>
</file>

<file path=ppt/tags/tag252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diagram20217480_3*l_h_f*1_4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4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8"/>
  <p:tag name="KSO_WM_UNIT_TEXT_FILL_TYPE" val="1"/>
  <p:tag name="KSO_WM_UNIT_USESOURCEFORMAT_APPLY" val="1"/>
</p:tagLst>
</file>

<file path=ppt/tags/tag253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TYPE" val="b"/>
  <p:tag name="KSO_WM_UNIT_INDEX" val="1"/>
  <p:tag name="KSO_WM_UNIT_ID" val="diagram20217480_3*b*1"/>
  <p:tag name="KSO_WM_UNIT_LAYERLEVEL" val="1"/>
  <p:tag name="KSO_WM_UNIT_VALUE" val="7"/>
  <p:tag name="KSO_WM_UNIT_ISCONTENTSTITLE" val="1"/>
  <p:tag name="KSO_WM_UNIT_HIGHLIGHT" val="0"/>
  <p:tag name="KSO_WM_UNIT_COMPATIBLE" val="0"/>
  <p:tag name="KSO_WM_BEAUTIFY_FLAG" val="#wm#"/>
  <p:tag name="KSO_WM_DIAGRAM_GROUP_CODE" val="l1-1"/>
  <p:tag name="KSO_WM_UNIT_PRESET_TEXT" val="CONTENTS"/>
  <p:tag name="KSO_WM_UNIT_DIAGRAM_ISNUMVISUAL" val="0"/>
  <p:tag name="KSO_WM_UNIT_DIAGRAM_ISREFERUNIT" val="0"/>
  <p:tag name="KSO_WM_UNIT_COLOR_SCHEME_SHAPE_ID" val="38"/>
  <p:tag name="KSO_WM_UNIT_COLOR_SCHEME_PARENT_PAGE" val="0_1"/>
  <p:tag name="KSO_WM_UNIT_NOCLEAR" val="0"/>
  <p:tag name="KSO_WM_UNIT_ISNUMDGMTITLE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54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TYPE" val="a"/>
  <p:tag name="KSO_WM_UNIT_INDEX" val="1"/>
  <p:tag name="KSO_WM_UNIT_ID" val="diagram20217480_3*a*1"/>
  <p:tag name="KSO_WM_UNIT_LAYERLEVEL" val="1"/>
  <p:tag name="KSO_WM_UNIT_ISCONTENTSTITLE" val="1"/>
  <p:tag name="KSO_WM_UNIT_VALUE" val="2"/>
  <p:tag name="KSO_WM_UNIT_HIGHLIGHT" val="0"/>
  <p:tag name="KSO_WM_UNIT_COMPATIBLE" val="0"/>
  <p:tag name="KSO_WM_BEAUTIFY_FLAG" val="#wm#"/>
  <p:tag name="KSO_WM_DIAGRAM_GROUP_CODE" val="l1-1"/>
  <p:tag name="KSO_WM_UNIT_PRESET_TEXT" val="目录"/>
  <p:tag name="KSO_WM_UNIT_DIAGRAM_ISNUMVISUAL" val="0"/>
  <p:tag name="KSO_WM_UNIT_DIAGRAM_ISREFERUNIT" val="0"/>
  <p:tag name="KSO_WM_UNIT_COLOR_SCHEME_SHAPE_ID" val="39"/>
  <p:tag name="KSO_WM_UNIT_COLOR_SCHEME_PARENT_PAGE" val="0_1"/>
  <p:tag name="KSO_WM_UNIT_NOCLEAR" val="0"/>
  <p:tag name="KSO_WM_UNIT_ISNUMDGMTITLE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255.xml><?xml version="1.0" encoding="utf-8"?>
<p:tagLst xmlns:p="http://schemas.openxmlformats.org/presentationml/2006/main">
  <p:tag name="KSO_WM_SLIDE_ID" val="diagram20217480_3"/>
  <p:tag name="KSO_WM_TEMPLATE_SUBCATEGORY" val="0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3"/>
  <p:tag name="KSO_WM_TAG_VERSION" val="1.0"/>
  <p:tag name="KSO_WM_BEAUTIFY_FLAG" val="#wm#"/>
  <p:tag name="KSO_WM_TEMPLATE_CATEGORY" val="diagram"/>
  <p:tag name="KSO_WM_TEMPLATE_INDEX" val="20217480"/>
  <p:tag name="KSO_WM_SLIDE_LAYOUT" val="a_b_l"/>
  <p:tag name="KSO_WM_SLIDE_LAYOUT_CNT" val="1_1_1"/>
  <p:tag name="KSO_WM_UNIT_SHOW_EDIT_AREA_INDICATION" val="1"/>
  <p:tag name="KSO_WM_TEMPLATE_THUMBS_INDEX" val="1、4、7、12、13、14、15、16、17、18、20、24、25、28、33、36、40、43、44"/>
  <p:tag name="KSO_WM_DIAGRAM_GROUP_CODE" val="l1-1"/>
  <p:tag name="KSO_WM_SLIDE_DIAGTYPE" val="l"/>
  <p:tag name="KSO_WM_SLIDE_COLORSCHEME_VERSION" val="3.2"/>
  <p:tag name="KSO_WM_SLIDE_BACKGROUND_TYPE" val="general"/>
  <p:tag name="KSO_WM_SPECIAL_SOURCE" val="bdnull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04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  <p:tag name="KSO_WM_SLIDE_BACKGROUND_TYPE" val="general"/>
</p:tagLst>
</file>

<file path=ppt/tags/tag305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  <p:tag name="KSO_WM_SLIDE_BACKGROUND_TYPE" val="general"/>
</p:tagLst>
</file>

<file path=ppt/tags/tag306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  <p:tag name="KSO_WM_SLIDE_BACKGROUND_TYPE" val="general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1"/>
  <p:tag name="KSO_WM_UNIT_ID" val="diagram20217480_3*l_h_i*1_1_1"/>
  <p:tag name="KSO_WM_TEMPLATE_CATEGORY" val="diagram"/>
  <p:tag name="KSO_WM_TEMPLATE_INDEX" val="20217480"/>
  <p:tag name="KSO_WM_UNIT_LAYERLEVEL" val="1_1_1"/>
  <p:tag name="KSO_WM_TAG_VERSION" val="1.0"/>
  <p:tag name="KSO_WM_UNIT_DIAGRAM_ISNUMVISUAL" val="0"/>
  <p:tag name="KSO_WM_UNIT_DIAGRAM_ISREFERUNIT" val="0"/>
  <p:tag name="KSO_WM_UNIT_COLOR_SCHEME_SHAPE_ID" val="29"/>
  <p:tag name="KSO_WM_UNIT_COLOR_SCHEME_PARENT_PAGE" val="0_3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1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1_2"/>
  <p:tag name="KSO_WM_UNIT_DIAGRAM_ISNUMVISUAL" val="0"/>
  <p:tag name="KSO_WM_UNIT_DIAGRAM_ISREFERUNIT" val="0"/>
  <p:tag name="KSO_WM_UNIT_COLOR_SCHEME_SHAPE_ID" val="30"/>
  <p:tag name="KSO_WM_UNIT_COLOR_SCHEME_PARENT_PAGE" val="0_3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1_1"/>
  <p:tag name="KSO_WM_UNIT_ID" val="diagram20217480_3*l_h_f*1_1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1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2_1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COLOR_SCHEME_SHAPE_ID" val="31"/>
  <p:tag name="KSO_WM_UNIT_COLOR_SCHEME_PARENT_PAGE" val="0_3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2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COLOR_SCHEME_SHAPE_ID" val="32"/>
  <p:tag name="KSO_WM_UNIT_COLOR_SCHEME_PARENT_PAGE" val="0_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312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diagram20217480_3*l_h_f*1_2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2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313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3_1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COLOR_SCHEME_SHAPE_ID" val="33"/>
  <p:tag name="KSO_WM_UNIT_COLOR_SCHEME_PARENT_PAGE" val="0_3"/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14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3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COLOR_SCHEME_SHAPE_ID" val="34"/>
  <p:tag name="KSO_WM_UNIT_COLOR_SCHEME_PARENT_PAGE" val="0_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7"/>
  <p:tag name="KSO_WM_UNIT_TEXT_FILL_TYPE" val="1"/>
  <p:tag name="KSO_WM_UNIT_USESOURCEFORMAT_APPLY" val="1"/>
</p:tagLst>
</file>

<file path=ppt/tags/tag315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diagram20217480_3*l_h_f*1_3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3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7"/>
  <p:tag name="KSO_WM_UNIT_TEXT_FILL_TYPE" val="1"/>
  <p:tag name="KSO_WM_UNIT_USESOURCEFORMAT_APPLY" val="1"/>
</p:tagLst>
</file>

<file path=ppt/tags/tag316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4_1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4_1"/>
  <p:tag name="KSO_WM_UNIT_DIAGRAM_ISNUMVISUAL" val="0"/>
  <p:tag name="KSO_WM_UNIT_DIAGRAM_ISREFERUNIT" val="0"/>
  <p:tag name="KSO_WM_UNIT_COLOR_SCHEME_SHAPE_ID" val="35"/>
  <p:tag name="KSO_WM_UNIT_COLOR_SCHEME_PARENT_PAGE" val="0_3"/>
  <p:tag name="KSO_WM_UNIT_FILL_FORE_SCHEMECOLOR_INDEX_BRIGHTNESS" val="0"/>
  <p:tag name="KSO_WM_UNIT_FILL_FORE_SCHEMECOLOR_INDEX" val="8"/>
  <p:tag name="KSO_WM_UNIT_FILL_TYPE" val="1"/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17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4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4_2"/>
  <p:tag name="KSO_WM_UNIT_DIAGRAM_ISNUMVISUAL" val="0"/>
  <p:tag name="KSO_WM_UNIT_DIAGRAM_ISREFERUNIT" val="0"/>
  <p:tag name="KSO_WM_UNIT_COLOR_SCHEME_SHAPE_ID" val="36"/>
  <p:tag name="KSO_WM_UNIT_COLOR_SCHEME_PARENT_PAGE" val="0_3"/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8"/>
  <p:tag name="KSO_WM_UNIT_TEXT_FILL_TYPE" val="1"/>
  <p:tag name="KSO_WM_UNIT_USESOURCEFORMAT_APPLY" val="1"/>
</p:tagLst>
</file>

<file path=ppt/tags/tag318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diagram20217480_3*l_h_f*1_4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4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8"/>
  <p:tag name="KSO_WM_UNIT_TEXT_FILL_TYPE" val="1"/>
  <p:tag name="KSO_WM_UNIT_USESOURCEFORMAT_APPLY" val="1"/>
</p:tagLst>
</file>

<file path=ppt/tags/tag319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TYPE" val="b"/>
  <p:tag name="KSO_WM_UNIT_INDEX" val="1"/>
  <p:tag name="KSO_WM_UNIT_ID" val="diagram20217480_3*b*1"/>
  <p:tag name="KSO_WM_UNIT_LAYERLEVEL" val="1"/>
  <p:tag name="KSO_WM_UNIT_VALUE" val="7"/>
  <p:tag name="KSO_WM_UNIT_ISCONTENTSTITLE" val="1"/>
  <p:tag name="KSO_WM_UNIT_HIGHLIGHT" val="0"/>
  <p:tag name="KSO_WM_UNIT_COMPATIBLE" val="0"/>
  <p:tag name="KSO_WM_BEAUTIFY_FLAG" val="#wm#"/>
  <p:tag name="KSO_WM_DIAGRAM_GROUP_CODE" val="l1-1"/>
  <p:tag name="KSO_WM_UNIT_PRESET_TEXT" val="CONTENTS"/>
  <p:tag name="KSO_WM_UNIT_DIAGRAM_ISNUMVISUAL" val="0"/>
  <p:tag name="KSO_WM_UNIT_DIAGRAM_ISREFERUNIT" val="0"/>
  <p:tag name="KSO_WM_UNIT_COLOR_SCHEME_SHAPE_ID" val="38"/>
  <p:tag name="KSO_WM_UNIT_COLOR_SCHEME_PARENT_PAGE" val="0_1"/>
  <p:tag name="KSO_WM_UNIT_NOCLEAR" val="0"/>
  <p:tag name="KSO_WM_UNIT_ISNUMDGMTITLE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TYPE" val="a"/>
  <p:tag name="KSO_WM_UNIT_INDEX" val="1"/>
  <p:tag name="KSO_WM_UNIT_ID" val="diagram20217480_3*a*1"/>
  <p:tag name="KSO_WM_UNIT_LAYERLEVEL" val="1"/>
  <p:tag name="KSO_WM_UNIT_ISCONTENTSTITLE" val="1"/>
  <p:tag name="KSO_WM_UNIT_VALUE" val="2"/>
  <p:tag name="KSO_WM_UNIT_HIGHLIGHT" val="0"/>
  <p:tag name="KSO_WM_UNIT_COMPATIBLE" val="0"/>
  <p:tag name="KSO_WM_BEAUTIFY_FLAG" val="#wm#"/>
  <p:tag name="KSO_WM_DIAGRAM_GROUP_CODE" val="l1-1"/>
  <p:tag name="KSO_WM_UNIT_PRESET_TEXT" val="目录"/>
  <p:tag name="KSO_WM_UNIT_DIAGRAM_ISNUMVISUAL" val="0"/>
  <p:tag name="KSO_WM_UNIT_DIAGRAM_ISREFERUNIT" val="0"/>
  <p:tag name="KSO_WM_UNIT_COLOR_SCHEME_SHAPE_ID" val="39"/>
  <p:tag name="KSO_WM_UNIT_COLOR_SCHEME_PARENT_PAGE" val="0_1"/>
  <p:tag name="KSO_WM_UNIT_NOCLEAR" val="0"/>
  <p:tag name="KSO_WM_UNIT_ISNUMDGMTITLE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21.xml><?xml version="1.0" encoding="utf-8"?>
<p:tagLst xmlns:p="http://schemas.openxmlformats.org/presentationml/2006/main">
  <p:tag name="KSO_WM_SLIDE_ID" val="diagram20217480_3"/>
  <p:tag name="KSO_WM_TEMPLATE_SUBCATEGORY" val="0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3"/>
  <p:tag name="KSO_WM_TAG_VERSION" val="1.0"/>
  <p:tag name="KSO_WM_BEAUTIFY_FLAG" val="#wm#"/>
  <p:tag name="KSO_WM_TEMPLATE_CATEGORY" val="diagram"/>
  <p:tag name="KSO_WM_TEMPLATE_INDEX" val="20217480"/>
  <p:tag name="KSO_WM_SLIDE_LAYOUT" val="a_b_l"/>
  <p:tag name="KSO_WM_SLIDE_LAYOUT_CNT" val="1_1_1"/>
  <p:tag name="KSO_WM_UNIT_SHOW_EDIT_AREA_INDICATION" val="1"/>
  <p:tag name="KSO_WM_TEMPLATE_THUMBS_INDEX" val="1、4、7、12、13、14、15、16、17、18、20、24、25、28、33、36、40、43、44"/>
  <p:tag name="KSO_WM_DIAGRAM_GROUP_CODE" val="l1-1"/>
  <p:tag name="KSO_WM_SLIDE_DIAGTYPE" val="l"/>
  <p:tag name="KSO_WM_SLIDE_COLORSCHEME_VERSION" val="3.2"/>
  <p:tag name="KSO_WM_SLIDE_BACKGROUND_TYPE" val="general"/>
  <p:tag name="KSO_WM_SPECIAL_SOURCE" val="bdnull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39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  <p:tag name="KSO_WM_SLIDE_BACKGROUND_TYPE" val="genera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  <p:tag name="KSO_WM_SLIDE_BACKGROUND_TYPE" val="general"/>
</p:tagLst>
</file>

<file path=ppt/tags/tag341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  <p:tag name="KSO_WM_SLIDE_BACKGROUND_TYPE" val="general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DIAGRAM_GROUP_CODE" val="l1-1"/>
  <p:tag name="KSO_WM_UNIT_TYPE" val="l_h_i"/>
  <p:tag name="KSO_WM_UNIT_INDEX" val="1_1_1"/>
  <p:tag name="KSO_WM_UNIT_ID" val="diagram20217480_3*l_h_i*1_1_1"/>
  <p:tag name="KSO_WM_TEMPLATE_CATEGORY" val="diagram"/>
  <p:tag name="KSO_WM_TEMPLATE_INDEX" val="20217480"/>
  <p:tag name="KSO_WM_UNIT_LAYERLEVEL" val="1_1_1"/>
  <p:tag name="KSO_WM_TAG_VERSION" val="1.0"/>
  <p:tag name="KSO_WM_UNIT_DIAGRAM_ISNUMVISUAL" val="0"/>
  <p:tag name="KSO_WM_UNIT_DIAGRAM_ISREFERUNIT" val="0"/>
  <p:tag name="KSO_WM_UNIT_COLOR_SCHEME_SHAPE_ID" val="29"/>
  <p:tag name="KSO_WM_UNIT_COLOR_SCHEME_PARENT_PAGE" val="0_3"/>
  <p:tag name="KSO_WM_UNIT_FILL_FORE_SCHEMECOLOR_INDEX_BRIGHTNESS" val="0"/>
  <p:tag name="KSO_WM_UNIT_FILL_FORE_SCHEMECOLOR_INDEX" val="5"/>
  <p:tag name="KSO_WM_UNIT_FILL_TYPE" val="1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43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1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1_2"/>
  <p:tag name="KSO_WM_UNIT_DIAGRAM_ISNUMVISUAL" val="0"/>
  <p:tag name="KSO_WM_UNIT_DIAGRAM_ISREFERUNIT" val="0"/>
  <p:tag name="KSO_WM_UNIT_COLOR_SCHEME_SHAPE_ID" val="30"/>
  <p:tag name="KSO_WM_UNIT_COLOR_SCHEME_PARENT_PAGE" val="0_3"/>
  <p:tag name="KSO_WM_UNIT_LINE_FORE_SCHEMECOLOR_INDEX_BRIGHTNESS" val="0"/>
  <p:tag name="KSO_WM_UNIT_LINE_FORE_SCHEMECOLOR_INDEX" val="5"/>
  <p:tag name="KSO_WM_UNIT_LINE_FILL_TYPE" val="2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44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1_1"/>
  <p:tag name="KSO_WM_UNIT_ID" val="diagram20217480_3*l_h_f*1_1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1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45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2_1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2_1"/>
  <p:tag name="KSO_WM_UNIT_DIAGRAM_ISNUMVISUAL" val="0"/>
  <p:tag name="KSO_WM_UNIT_DIAGRAM_ISREFERUNIT" val="0"/>
  <p:tag name="KSO_WM_UNIT_COLOR_SCHEME_SHAPE_ID" val="31"/>
  <p:tag name="KSO_WM_UNIT_COLOR_SCHEME_PARENT_PAGE" val="0_3"/>
  <p:tag name="KSO_WM_UNIT_FILL_FORE_SCHEMECOLOR_INDEX_BRIGHTNESS" val="0"/>
  <p:tag name="KSO_WM_UNIT_FILL_FORE_SCHEMECOLOR_INDEX" val="6"/>
  <p:tag name="KSO_WM_UNIT_FILL_TYPE" val="1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46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2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2_2"/>
  <p:tag name="KSO_WM_UNIT_DIAGRAM_ISNUMVISUAL" val="0"/>
  <p:tag name="KSO_WM_UNIT_DIAGRAM_ISREFERUNIT" val="0"/>
  <p:tag name="KSO_WM_UNIT_COLOR_SCHEME_SHAPE_ID" val="32"/>
  <p:tag name="KSO_WM_UNIT_COLOR_SCHEME_PARENT_PAGE" val="0_3"/>
  <p:tag name="KSO_WM_UNIT_LINE_FORE_SCHEMECOLOR_INDEX_BRIGHTNESS" val="0"/>
  <p:tag name="KSO_WM_UNIT_LINE_FORE_SCHEMECOLOR_INDEX" val="6"/>
  <p:tag name="KSO_WM_UNIT_LINE_FILL_TYPE" val="2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347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2_1"/>
  <p:tag name="KSO_WM_UNIT_ID" val="diagram20217480_3*l_h_f*1_2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2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6"/>
  <p:tag name="KSO_WM_UNIT_TEXT_FILL_TYPE" val="1"/>
  <p:tag name="KSO_WM_UNIT_USESOURCEFORMAT_APPLY" val="1"/>
</p:tagLst>
</file>

<file path=ppt/tags/tag348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3_1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3_1"/>
  <p:tag name="KSO_WM_UNIT_DIAGRAM_ISNUMVISUAL" val="0"/>
  <p:tag name="KSO_WM_UNIT_DIAGRAM_ISREFERUNIT" val="0"/>
  <p:tag name="KSO_WM_UNIT_COLOR_SCHEME_SHAPE_ID" val="33"/>
  <p:tag name="KSO_WM_UNIT_COLOR_SCHEME_PARENT_PAGE" val="0_3"/>
  <p:tag name="KSO_WM_UNIT_FILL_FORE_SCHEMECOLOR_INDEX_BRIGHTNESS" val="0"/>
  <p:tag name="KSO_WM_UNIT_FILL_FORE_SCHEMECOLOR_INDEX" val="7"/>
  <p:tag name="KSO_WM_UNIT_FILL_TYPE" val="1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49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3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3_2"/>
  <p:tag name="KSO_WM_UNIT_DIAGRAM_ISNUMVISUAL" val="0"/>
  <p:tag name="KSO_WM_UNIT_DIAGRAM_ISREFERUNIT" val="0"/>
  <p:tag name="KSO_WM_UNIT_COLOR_SCHEME_SHAPE_ID" val="34"/>
  <p:tag name="KSO_WM_UNIT_COLOR_SCHEME_PARENT_PAGE" val="0_3"/>
  <p:tag name="KSO_WM_UNIT_LINE_FORE_SCHEMECOLOR_INDEX_BRIGHTNESS" val="0"/>
  <p:tag name="KSO_WM_UNIT_LINE_FORE_SCHEMECOLOR_INDEX" val="7"/>
  <p:tag name="KSO_WM_UNIT_LINE_FILL_TYPE" val="2"/>
  <p:tag name="KSO_WM_UNIT_TEXT_FILL_FORE_SCHEMECOLOR_INDEX_BRIGHTNESS" val="0"/>
  <p:tag name="KSO_WM_UNIT_TEXT_FILL_FORE_SCHEMECOLOR_INDEX" val="7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3_1"/>
  <p:tag name="KSO_WM_UNIT_ID" val="diagram20217480_3*l_h_f*1_3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3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7"/>
  <p:tag name="KSO_WM_UNIT_TEXT_FILL_TYPE" val="1"/>
  <p:tag name="KSO_WM_UNIT_USESOURCEFORMAT_APPLY" val="1"/>
</p:tagLst>
</file>

<file path=ppt/tags/tag351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4_1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4_1"/>
  <p:tag name="KSO_WM_UNIT_DIAGRAM_ISNUMVISUAL" val="0"/>
  <p:tag name="KSO_WM_UNIT_DIAGRAM_ISREFERUNIT" val="0"/>
  <p:tag name="KSO_WM_UNIT_COLOR_SCHEME_SHAPE_ID" val="35"/>
  <p:tag name="KSO_WM_UNIT_COLOR_SCHEME_PARENT_PAGE" val="0_3"/>
  <p:tag name="KSO_WM_UNIT_FILL_FORE_SCHEMECOLOR_INDEX_BRIGHTNESS" val="0"/>
  <p:tag name="KSO_WM_UNIT_FILL_FORE_SCHEMECOLOR_INDEX" val="8"/>
  <p:tag name="KSO_WM_UNIT_FILL_TYPE" val="1"/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14"/>
  <p:tag name="KSO_WM_UNIT_TEXT_FILL_TYPE" val="1"/>
  <p:tag name="KSO_WM_UNIT_USESOURCEFORMAT_APPLY" val="1"/>
</p:tagLst>
</file>

<file path=ppt/tags/tag352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ID" val="diagram20217480_3*l_h_i*1_4_2"/>
  <p:tag name="KSO_WM_UNIT_LAYERLEVEL" val="1_1_1"/>
  <p:tag name="KSO_WM_UNIT_HIGHLIGHT" val="0"/>
  <p:tag name="KSO_WM_UNIT_COMPATIBLE" val="0"/>
  <p:tag name="KSO_WM_DIAGRAM_GROUP_CODE" val="l1-1"/>
  <p:tag name="KSO_WM_UNIT_TYPE" val="l_h_i"/>
  <p:tag name="KSO_WM_UNIT_INDEX" val="1_4_2"/>
  <p:tag name="KSO_WM_UNIT_DIAGRAM_ISNUMVISUAL" val="0"/>
  <p:tag name="KSO_WM_UNIT_DIAGRAM_ISREFERUNIT" val="0"/>
  <p:tag name="KSO_WM_UNIT_COLOR_SCHEME_SHAPE_ID" val="36"/>
  <p:tag name="KSO_WM_UNIT_COLOR_SCHEME_PARENT_PAGE" val="0_3"/>
  <p:tag name="KSO_WM_UNIT_LINE_FORE_SCHEMECOLOR_INDEX_BRIGHTNESS" val="0"/>
  <p:tag name="KSO_WM_UNIT_LINE_FORE_SCHEMECOLOR_INDEX" val="8"/>
  <p:tag name="KSO_WM_UNIT_LINE_FILL_TYPE" val="2"/>
  <p:tag name="KSO_WM_UNIT_TEXT_FILL_FORE_SCHEMECOLOR_INDEX_BRIGHTNESS" val="0"/>
  <p:tag name="KSO_WM_UNIT_TEXT_FILL_FORE_SCHEMECOLOR_INDEX" val="8"/>
  <p:tag name="KSO_WM_UNIT_TEXT_FILL_TYPE" val="1"/>
  <p:tag name="KSO_WM_UNIT_USESOURCEFORMAT_APPLY" val="1"/>
</p:tagLst>
</file>

<file path=ppt/tags/tag353.xml><?xml version="1.0" encoding="utf-8"?>
<p:tagLst xmlns:p="http://schemas.openxmlformats.org/presentationml/2006/main">
  <p:tag name="KSO_WM_UNIT_VALUE" val="30"/>
  <p:tag name="KSO_WM_UNIT_HIGHLIGHT" val="0"/>
  <p:tag name="KSO_WM_UNIT_COMPATIBLE" val="0"/>
  <p:tag name="KSO_WM_DIAGRAM_GROUP_CODE" val="l1-1"/>
  <p:tag name="KSO_WM_UNIT_TYPE" val="l_h_f"/>
  <p:tag name="KSO_WM_UNIT_INDEX" val="1_4_1"/>
  <p:tag name="KSO_WM_UNIT_ID" val="diagram20217480_3*l_h_f*1_4_1"/>
  <p:tag name="KSO_WM_TEMPLATE_CATEGORY" val="diagram"/>
  <p:tag name="KSO_WM_TEMPLATE_INDEX" val="20217480"/>
  <p:tag name="KSO_WM_UNIT_LAYERLEVEL" val="1_1_1"/>
  <p:tag name="KSO_WM_TAG_VERSION" val="1.0"/>
  <p:tag name="KSO_WM_UNIT_PRESET_TEXT" val="单击此处添加文本具体内容"/>
  <p:tag name="KSO_WM_UNIT_DIAGRAM_ISNUMVISUAL" val="0"/>
  <p:tag name="KSO_WM_UNIT_DIAGRAM_ISREFERUNIT" val="0"/>
  <p:tag name="KSO_WM_UNIT_COLOR_SCHEME_SHAPE_ID" val="44"/>
  <p:tag name="KSO_WM_UNIT_COLOR_SCHEME_PARENT_PAGE" val="0_3"/>
  <p:tag name="KSO_WM_UNIT_NOCLEAR" val="0"/>
  <p:tag name="KSO_WM_UNIT_SUBTYPE" val="a"/>
  <p:tag name="KSO_WM_UNIT_TEXT_FILL_FORE_SCHEMECOLOR_INDEX_BRIGHTNESS" val="0"/>
  <p:tag name="KSO_WM_UNIT_TEXT_FILL_FORE_SCHEMECOLOR_INDEX" val="8"/>
  <p:tag name="KSO_WM_UNIT_TEXT_FILL_TYPE" val="1"/>
  <p:tag name="KSO_WM_UNIT_USESOURCEFORMAT_APPLY" val="1"/>
</p:tagLst>
</file>

<file path=ppt/tags/tag354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TYPE" val="b"/>
  <p:tag name="KSO_WM_UNIT_INDEX" val="1"/>
  <p:tag name="KSO_WM_UNIT_ID" val="diagram20217480_3*b*1"/>
  <p:tag name="KSO_WM_UNIT_LAYERLEVEL" val="1"/>
  <p:tag name="KSO_WM_UNIT_VALUE" val="7"/>
  <p:tag name="KSO_WM_UNIT_ISCONTENTSTITLE" val="1"/>
  <p:tag name="KSO_WM_UNIT_HIGHLIGHT" val="0"/>
  <p:tag name="KSO_WM_UNIT_COMPATIBLE" val="0"/>
  <p:tag name="KSO_WM_BEAUTIFY_FLAG" val="#wm#"/>
  <p:tag name="KSO_WM_DIAGRAM_GROUP_CODE" val="l1-1"/>
  <p:tag name="KSO_WM_UNIT_PRESET_TEXT" val="CONTENTS"/>
  <p:tag name="KSO_WM_UNIT_DIAGRAM_ISNUMVISUAL" val="0"/>
  <p:tag name="KSO_WM_UNIT_DIAGRAM_ISREFERUNIT" val="0"/>
  <p:tag name="KSO_WM_UNIT_COLOR_SCHEME_SHAPE_ID" val="38"/>
  <p:tag name="KSO_WM_UNIT_COLOR_SCHEME_PARENT_PAGE" val="0_1"/>
  <p:tag name="KSO_WM_UNIT_NOCLEAR" val="0"/>
  <p:tag name="KSO_WM_UNIT_ISNUMDGMTITLE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55.xml><?xml version="1.0" encoding="utf-8"?>
<p:tagLst xmlns:p="http://schemas.openxmlformats.org/presentationml/2006/main">
  <p:tag name="KSO_WM_TAG_VERSION" val="1.0"/>
  <p:tag name="KSO_WM_TEMPLATE_CATEGORY" val="diagram"/>
  <p:tag name="KSO_WM_TEMPLATE_INDEX" val="20217480"/>
  <p:tag name="KSO_WM_UNIT_TYPE" val="a"/>
  <p:tag name="KSO_WM_UNIT_INDEX" val="1"/>
  <p:tag name="KSO_WM_UNIT_ID" val="diagram20217480_3*a*1"/>
  <p:tag name="KSO_WM_UNIT_LAYERLEVEL" val="1"/>
  <p:tag name="KSO_WM_UNIT_ISCONTENTSTITLE" val="1"/>
  <p:tag name="KSO_WM_UNIT_VALUE" val="2"/>
  <p:tag name="KSO_WM_UNIT_HIGHLIGHT" val="0"/>
  <p:tag name="KSO_WM_UNIT_COMPATIBLE" val="0"/>
  <p:tag name="KSO_WM_BEAUTIFY_FLAG" val="#wm#"/>
  <p:tag name="KSO_WM_DIAGRAM_GROUP_CODE" val="l1-1"/>
  <p:tag name="KSO_WM_UNIT_PRESET_TEXT" val="目录"/>
  <p:tag name="KSO_WM_UNIT_DIAGRAM_ISNUMVISUAL" val="0"/>
  <p:tag name="KSO_WM_UNIT_DIAGRAM_ISREFERUNIT" val="0"/>
  <p:tag name="KSO_WM_UNIT_COLOR_SCHEME_SHAPE_ID" val="39"/>
  <p:tag name="KSO_WM_UNIT_COLOR_SCHEME_PARENT_PAGE" val="0_1"/>
  <p:tag name="KSO_WM_UNIT_NOCLEAR" val="0"/>
  <p:tag name="KSO_WM_UNIT_ISNUMDGMTITLE" val="0"/>
  <p:tag name="KSO_WM_UNIT_TEXT_FILL_FORE_SCHEMECOLOR_INDEX_BRIGHTNESS" val="0"/>
  <p:tag name="KSO_WM_UNIT_TEXT_FILL_FORE_SCHEMECOLOR_INDEX" val="5"/>
  <p:tag name="KSO_WM_UNIT_TEXT_FILL_TYPE" val="1"/>
  <p:tag name="KSO_WM_UNIT_USESOURCEFORMAT_APPLY" val="1"/>
</p:tagLst>
</file>

<file path=ppt/tags/tag356.xml><?xml version="1.0" encoding="utf-8"?>
<p:tagLst xmlns:p="http://schemas.openxmlformats.org/presentationml/2006/main">
  <p:tag name="KSO_WM_SLIDE_ID" val="diagram20217480_3"/>
  <p:tag name="KSO_WM_TEMPLATE_SUBCATEGORY" val="0"/>
  <p:tag name="KSO_WM_TEMPLATE_MASTER_TYPE" val="0"/>
  <p:tag name="KSO_WM_TEMPLATE_COLOR_TYPE" val="1"/>
  <p:tag name="KSO_WM_SLIDE_TYPE" val="contents"/>
  <p:tag name="KSO_WM_SLIDE_SUBTYPE" val="diag"/>
  <p:tag name="KSO_WM_SLIDE_ITEM_CNT" val="4"/>
  <p:tag name="KSO_WM_SLIDE_INDEX" val="3"/>
  <p:tag name="KSO_WM_TAG_VERSION" val="1.0"/>
  <p:tag name="KSO_WM_BEAUTIFY_FLAG" val="#wm#"/>
  <p:tag name="KSO_WM_TEMPLATE_CATEGORY" val="diagram"/>
  <p:tag name="KSO_WM_TEMPLATE_INDEX" val="20217480"/>
  <p:tag name="KSO_WM_SLIDE_LAYOUT" val="a_b_l"/>
  <p:tag name="KSO_WM_SLIDE_LAYOUT_CNT" val="1_1_1"/>
  <p:tag name="KSO_WM_UNIT_SHOW_EDIT_AREA_INDICATION" val="1"/>
  <p:tag name="KSO_WM_TEMPLATE_THUMBS_INDEX" val="1、4、7、12、13、14、15、16、17、18、20、24、25、28、33、36、40、43、44"/>
  <p:tag name="KSO_WM_DIAGRAM_GROUP_CODE" val="l1-1"/>
  <p:tag name="KSO_WM_SLIDE_DIAGTYPE" val="l"/>
  <p:tag name="KSO_WM_SLIDE_COLORSCHEME_VERSION" val="3.2"/>
  <p:tag name="KSO_WM_SLIDE_BACKGROUND_TYPE" val="general"/>
  <p:tag name="KSO_WM_SPECIAL_SOURCE" val="bdnull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PA" val="v5.2.11"/>
  <p:tag name="WHOLESPTYPE" val="Shape_Other"/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KSO_WM_SPECIAL_SOURCE" val="bdnull"/>
</p:tagLst>
</file>

<file path=ppt/tags/tag381.xml><?xml version="1.0" encoding="utf-8"?>
<p:tagLst xmlns:p="http://schemas.openxmlformats.org/presentationml/2006/main">
  <p:tag name="commondata" val="eyJoZGlkIjoiNzcxZDQ3Y2RiN2I5MDdjN2I3ZTU3MzhhZTM1MzQ1NmYifQ==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0*i*1"/>
  <p:tag name="KSO_WM_BEAUTIFY_FLAG" val="#wm#"/>
  <p:tag name="KSO_WM_TAG_VERSION" val="1.0"/>
  <p:tag name="KSO_WM_CHIP_GROUPID" val="62ea283c295c1bf6da6a2380"/>
  <p:tag name="KSO_WM_CHIP_XID" val="62ea283c295c1bf6da6a2390"/>
  <p:tag name="KSO_WM_UNIT_DEC_AREA_ID" val="0a72e101e5e14b6c95885b40360e2554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f417537e778f4959a1c84e9a519a467e"/>
</p:tagLst>
</file>

<file path=ppt/tags/tag64.xml><?xml version="1.0" encoding="utf-8"?>
<p:tagLst xmlns:p="http://schemas.openxmlformats.org/presentationml/2006/main">
  <p:tag name="KSO_WM_UNIT_SUBTYPE" val="w"/>
  <p:tag name="KSO_WM_TEMPLATE_CATEGORY" val="chip"/>
  <p:tag name="KSO_WM_TEMPLATE_INDEX" val="20225220"/>
  <p:tag name="KSO_WM_UNIT_TYPE" val="i"/>
  <p:tag name="KSO_WM_UNIT_INDEX" val="1"/>
  <p:tag name="KSO_WM_UNIT_ID" val="chip20225220_11*i*1"/>
  <p:tag name="KSO_WM_BEAUTIFY_FLAG" val="#wm#"/>
  <p:tag name="KSO_WM_TAG_VERSION" val="1.0"/>
  <p:tag name="KSO_WM_CHIP_GROUPID" val="62ea283c295c1bf6da6a2380"/>
  <p:tag name="KSO_WM_CHIP_XID" val="62ea283c295c1bf6da6a238e"/>
  <p:tag name="KSO_WM_UNIT_DEC_AREA_ID" val="95ae07b3c46d484289e501e28effc074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a20016e02f0146feb19680f25adb4c39"/>
</p:tagLst>
</file>

<file path=ppt/tags/tag65.xml><?xml version="1.0" encoding="utf-8"?>
<p:tagLst xmlns:p="http://schemas.openxmlformats.org/presentationml/2006/main">
  <p:tag name="KSO_WM_UNIT_SUBTYPE" val="u"/>
  <p:tag name="KSO_WM_TEMPLATE_CATEGORY" val="chip"/>
  <p:tag name="KSO_WM_TEMPLATE_INDEX" val="20225220"/>
  <p:tag name="KSO_WM_UNIT_TYPE" val="i"/>
  <p:tag name="KSO_WM_UNIT_INDEX" val="1"/>
  <p:tag name="KSO_WM_UNIT_ID" val="chip20225220_12*i*1"/>
  <p:tag name="KSO_WM_BEAUTIFY_FLAG" val="#wm#"/>
  <p:tag name="KSO_WM_TAG_VERSION" val="1.0"/>
  <p:tag name="KSO_WM_CHIP_GROUPID" val="62ea283c295c1bf6da6a2380"/>
  <p:tag name="KSO_WM_CHIP_XID" val="62ea283c295c1bf6da6a238f"/>
  <p:tag name="KSO_WM_UNIT_DEC_AREA_ID" val="1c3bedc056d34d0184bb2f6638c24528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9dcb4142ca549349e2682a4c7e24c46"/>
</p:tagLst>
</file>

<file path=ppt/tags/tag6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68.xml><?xml version="1.0" encoding="utf-8"?>
<p:tagLst xmlns:p="http://schemas.openxmlformats.org/presentationml/2006/main">
  <p:tag name="KSO_WM_UNIT_DEFAULT_FONT" val="54;80;2"/>
  <p:tag name="KSO_WM_UNIT_BLOCK" val="0"/>
  <p:tag name="KSO_WM_UNIT_DEC_AREA_ID" val="56e8ed5a7b1c43c7894be4ed930a69ca"/>
  <p:tag name="KSO_WM_UNIT_ISCONTENTSTITLE" val="0"/>
  <p:tag name="KSO_WM_UNIT_ISNUMDGMTITLE" val="0"/>
  <p:tag name="KSO_WM_UNIT_PRESET_TEXT" val="市场营销策划方案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hip20219846_1*a*1"/>
  <p:tag name="KSO_WM_TEMPLATE_CATEGORY" val="chip"/>
  <p:tag name="KSO_WM_TEMPLATE_INDEX" val="20219846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0372f7c82c9984180eace8"/>
  <p:tag name="KSO_WM_CHIP_XID" val="610372f7c82c9984180eace9"/>
</p:tagLst>
</file>

<file path=ppt/tags/tag69.xml><?xml version="1.0" encoding="utf-8"?>
<p:tagLst xmlns:p="http://schemas.openxmlformats.org/presentationml/2006/main">
  <p:tag name="KSO_WM_UNIT_DEFAULT_FONT" val="18;20;2"/>
  <p:tag name="KSO_WM_UNIT_BLOCK" val="0"/>
  <p:tag name="KSO_WM_UNIT_DEC_AREA_ID" val="eddd2c92b6994a4d8d8f6629f5fc1c27"/>
  <p:tag name="KSO_WM_UNIT_SUBTYPE" val="e"/>
  <p:tag name="KSO_WM_UNIT_PRESET_TEXT" val="202X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hip20219846_1*f*1"/>
  <p:tag name="KSO_WM_TEMPLATE_CATEGORY" val="chip"/>
  <p:tag name="KSO_WM_TEMPLATE_INDEX" val="20219846"/>
  <p:tag name="KSO_WM_UNIT_LAYERLEVEL" val="1"/>
  <p:tag name="KSO_WM_TAG_VERSION" val="1.0"/>
  <p:tag name="KSO_WM_BEAUTIFY_FLAG" val="#wm#"/>
  <p:tag name="KSO_WM_UNIT_SM_LIMIT_TYPE" val="2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false},&quot;DecorateInfoH&quot;:{&quot;IsAbs&quot;:false},&quot;whChangeMode&quot;:0}"/>
  <p:tag name="KSO_WM_CHIP_GROUPID" val="610372f7c82c9984180eace8"/>
  <p:tag name="KSO_WM_CHIP_XID" val="610372f7c82c9984180eace9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</p:tagLst>
</file>

<file path=ppt/tags/tag71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</p:tagLst>
</file>

<file path=ppt/tags/tag72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</p:tagLst>
</file>

<file path=ppt/tags/tag7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78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7*i*1"/>
  <p:tag name="KSO_WM_BEAUTIFY_FLAG" val="#wm#"/>
  <p:tag name="KSO_WM_TAG_VERSION" val="1.0"/>
  <p:tag name="KSO_WM_CHIP_GROUPID" val="62ea283c295c1bf6da6a2380"/>
  <p:tag name="KSO_WM_CHIP_XID" val="62ea283c295c1bf6da6a238a"/>
  <p:tag name="KSO_WM_UNIT_DEC_AREA_ID" val="8f8bea5fd7b440f5bb8cb255cfca89e6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971796f96034b17b3fe6e9c615eca44"/>
</p:tagLst>
</file>

<file path=ppt/tags/tag79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2"/>
  <p:tag name="KSO_WM_UNIT_ID" val="chip20225220_7*i*2"/>
  <p:tag name="KSO_WM_BEAUTIFY_FLAG" val="#wm#"/>
  <p:tag name="KSO_WM_TAG_VERSION" val="1.0"/>
  <p:tag name="KSO_WM_CHIP_GROUPID" val="62ea283c295c1bf6da6a2380"/>
  <p:tag name="KSO_WM_CHIP_XID" val="62ea283c295c1bf6da6a238a"/>
  <p:tag name="KSO_WM_UNIT_DEC_AREA_ID" val="c207dbcef7d54e3aa701323683f99332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9971796f96034b17b3fe6e9c615eca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SUBTYPE" val="w"/>
  <p:tag name="KSO_WM_TEMPLATE_CATEGORY" val="chip"/>
  <p:tag name="KSO_WM_TEMPLATE_INDEX" val="20225220"/>
  <p:tag name="KSO_WM_UNIT_TYPE" val="i"/>
  <p:tag name="KSO_WM_UNIT_INDEX" val="1"/>
  <p:tag name="KSO_WM_UNIT_ID" val="chip20225220_9*i*1"/>
  <p:tag name="KSO_WM_BEAUTIFY_FLAG" val="#wm#"/>
  <p:tag name="KSO_WM_TAG_VERSION" val="1.0"/>
  <p:tag name="KSO_WM_CHIP_GROUPID" val="62ea283c295c1bf6da6a2380"/>
  <p:tag name="KSO_WM_CHIP_XID" val="62ea283c295c1bf6da6a2388"/>
  <p:tag name="KSO_WM_UNIT_DEC_AREA_ID" val="d5736e5edb6b443a957a1df4bd292379"/>
  <p:tag name="KSO_WM_CHIP_FILLAREA_FILL_RULE" val="{&quot;fill_align&quot;:&quot;r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4d14344953a54532a45cca1bffb0e45c"/>
</p:tagLst>
</file>

<file path=ppt/tags/tag81.xml><?xml version="1.0" encoding="utf-8"?>
<p:tagLst xmlns:p="http://schemas.openxmlformats.org/presentationml/2006/main">
  <p:tag name="KSO_WM_UNIT_SUBTYPE" val="u"/>
  <p:tag name="KSO_WM_TEMPLATE_CATEGORY" val="chip"/>
  <p:tag name="KSO_WM_TEMPLATE_INDEX" val="20225220"/>
  <p:tag name="KSO_WM_UNIT_TYPE" val="i"/>
  <p:tag name="KSO_WM_UNIT_INDEX" val="1"/>
  <p:tag name="KSO_WM_UNIT_ID" val="chip20225220_8*i*1"/>
  <p:tag name="KSO_WM_BEAUTIFY_FLAG" val="#wm#"/>
  <p:tag name="KSO_WM_TAG_VERSION" val="1.0"/>
  <p:tag name="KSO_WM_CHIP_GROUPID" val="62ea283c295c1bf6da6a2380"/>
  <p:tag name="KSO_WM_CHIP_XID" val="62ea283c295c1bf6da6a2389"/>
  <p:tag name="KSO_WM_UNIT_DEC_AREA_ID" val="449e2993c86549008fd250686c51cb23"/>
  <p:tag name="KSO_WM_CHIP_FILLAREA_FILL_RULE" val="{&quot;fill_align&quot;:&quot;l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707d45bf69bb49dea401ef092ed4eaf5"/>
</p:tagLst>
</file>

<file path=ppt/tags/tag8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25220_1*i*1"/>
  <p:tag name="KSO_WM_TEMPLATE_CATEGORY" val="custom"/>
  <p:tag name="KSO_WM_TEMPLATE_INDEX" val="20225220"/>
  <p:tag name="KSO_WM_UNIT_LAYERLEVEL" val="1"/>
  <p:tag name="KSO_WM_TAG_VERSION" val="1.0"/>
  <p:tag name="KSO_WM_BEAUTIFY_FLAG" val="#wm#"/>
  <p:tag name="KSO_WM_UNIT_BLOCK" val="0"/>
  <p:tag name="KSO_WM_UNIT_SM_LIMIT_TYPE" val="3"/>
  <p:tag name="KSO_WM_UNIT_DEC_AREA_ID" val="35a9c66394c34166bfa8edf3fd3cdcc6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5b1e917102f6487b9123f78a29ddfcc4&quot;,&quot;X&quot;:{&quot;Pos&quot;:1},&quot;Y&quot;:{&quot;Pos&quot;:2}},&quot;whChangeMode&quot;:0}"/>
  <p:tag name="KSO_WM_CHIP_GROUPID" val="6184fb2204b8904ebc644da0"/>
  <p:tag name="KSO_WM_CHIP_XID" val="6184fb2204b8904ebc644d9d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7d213be31f164739af22cf0f1b8a640c"/>
  <p:tag name="KSO_WM_UNIT_LINE_FORE_SCHEMECOLOR_INDEX_BRIGHTNESS" val="0"/>
  <p:tag name="KSO_WM_UNIT_LINE_FORE_SCHEMECOLOR_INDEX" val="5"/>
  <p:tag name="KSO_WM_UNIT_LINE_FILL_TYPE" val="2"/>
  <p:tag name="KSO_WM_TEMPLATE_ASSEMBLE_XID" val="62ea298f295c1bf6da6a2be7"/>
  <p:tag name="KSO_WM_TEMPLATE_ASSEMBLE_GROUPID" val="62ea283c295c1bf6da6a2380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标题"/>
  <p:tag name="KSO_WM_UNIT_NOCLEAR" val="0"/>
  <p:tag name="KSO_WM_UNIT_VALUE" val="9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25220_1*a*1"/>
  <p:tag name="KSO_WM_TEMPLATE_CATEGORY" val="custom"/>
  <p:tag name="KSO_WM_TEMPLATE_INDEX" val="20225220"/>
  <p:tag name="KSO_WM_UNIT_LAYERLEVEL" val="1"/>
  <p:tag name="KSO_WM_TAG_VERSION" val="1.0"/>
  <p:tag name="KSO_WM_BEAUTIFY_FLAG" val="#wm#"/>
  <p:tag name="KSO_WM_UNIT_DEFAULT_FONT" val="44;48;2"/>
  <p:tag name="KSO_WM_UNIT_BLOCK" val="0"/>
  <p:tag name="KSO_WM_UNIT_DEC_AREA_ID" val="194e4bd89a1f42feaa67410ed549b20b"/>
  <p:tag name="KSO_WM_CHIP_GROUPID" val="6184fb2204b8904ebc644da0"/>
  <p:tag name="KSO_WM_CHIP_XID" val="6184fb2204b8904ebc644d9d"/>
  <p:tag name="KSO_WM_CHIP_FILLAREA_FILL_RULE" val="{&quot;fill_align&quot;:&quot;cm&quot;,&quot;fill_mode&quot;:&quot;adaptive&quot;,&quot;sacle_strategy&quot;:&quot;smart&quot;}"/>
  <p:tag name="KSO_WM_ASSEMBLE_CHIP_INDEX" val="7d213be31f164739af22cf0f1b8a640c"/>
  <p:tag name="KSO_WM_UNIT_TEXT_FILL_FORE_SCHEMECOLOR_INDEX_BRIGHTNESS" val="0.15"/>
  <p:tag name="KSO_WM_UNIT_TEXT_FILL_FORE_SCHEMECOLOR_INDEX" val="13"/>
  <p:tag name="KSO_WM_UNIT_TEXT_FILL_TYPE" val="1"/>
  <p:tag name="KSO_WM_TEMPLATE_ASSEMBLE_XID" val="62ea298f295c1bf6da6a2be7"/>
  <p:tag name="KSO_WM_TEMPLATE_ASSEMBLE_GROUPID" val="62ea283c295c1bf6da6a2380"/>
</p:tagLst>
</file>

<file path=ppt/tags/tag8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25220_1*b*1"/>
  <p:tag name="KSO_WM_TEMPLATE_CATEGORY" val="custom"/>
  <p:tag name="KSO_WM_TEMPLATE_INDEX" val="20225220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5b1e917102f6487b9123f78a29ddfcc4"/>
  <p:tag name="KSO_WM_CHIP_GROUPID" val="6184fb2204b8904ebc644da0"/>
  <p:tag name="KSO_WM_CHIP_XID" val="6184fb2204b8904ebc644d9d"/>
  <p:tag name="KSO_WM_CHIP_FILLAREA_FILL_RULE" val="{&quot;fill_align&quot;:&quot;cm&quot;,&quot;fill_mode&quot;:&quot;adaptive&quot;,&quot;sacle_strategy&quot;:&quot;smart&quot;}"/>
  <p:tag name="KSO_WM_ASSEMBLE_CHIP_INDEX" val="7d213be31f164739af22cf0f1b8a640c"/>
  <p:tag name="KSO_WM_UNIT_TEXT_FILL_FORE_SCHEMECOLOR_INDEX_BRIGHTNESS" val="0.15"/>
  <p:tag name="KSO_WM_UNIT_TEXT_FILL_FORE_SCHEMECOLOR_INDEX" val="13"/>
  <p:tag name="KSO_WM_UNIT_TEXT_FILL_TYPE" val="1"/>
  <p:tag name="KSO_WM_TEMPLATE_ASSEMBLE_XID" val="62ea298f295c1bf6da6a2be7"/>
  <p:tag name="KSO_WM_TEMPLATE_ASSEMBLE_GROUPID" val="62ea283c295c1bf6da6a2380"/>
</p:tagLst>
</file>

<file path=ppt/tags/tag88.xml><?xml version="1.0" encoding="utf-8"?>
<p:tagLst xmlns:p="http://schemas.openxmlformats.org/presentationml/2006/main">
  <p:tag name="KSO_WM_UNIT_SUBTYPE" val="a"/>
  <p:tag name="KSO_WM_UNIT_PRESET_TEXT" val="单击此处添加文本具体内容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25220_1*f*1"/>
  <p:tag name="KSO_WM_TEMPLATE_CATEGORY" val="custom"/>
  <p:tag name="KSO_WM_TEMPLATE_INDEX" val="20225220"/>
  <p:tag name="KSO_WM_UNIT_LAYERLEVEL" val="1"/>
  <p:tag name="KSO_WM_TAG_VERSION" val="1.0"/>
  <p:tag name="KSO_WM_BEAUTIFY_FLAG" val="#wm#"/>
  <p:tag name="KSO_WM_UNIT_DEFAULT_FONT" val="14;16;2"/>
  <p:tag name="KSO_WM_UNIT_BLOCK" val="0"/>
  <p:tag name="KSO_WM_UNIT_DEC_AREA_ID" val="3b1a61ae0729463481f4e153eefdd76a"/>
  <p:tag name="KSO_WM_CHIP_GROUPID" val="6184fb2204b8904ebc644da0"/>
  <p:tag name="KSO_WM_CHIP_XID" val="6184fb2204b8904ebc644d9d"/>
  <p:tag name="KSO_WM_CHIP_FILLAREA_FILL_RULE" val="{&quot;fill_align&quot;:&quot;cm&quot;,&quot;fill_mode&quot;:&quot;adaptive&quot;,&quot;sacle_strategy&quot;:&quot;smart&quot;}"/>
  <p:tag name="KSO_WM_ASSEMBLE_CHIP_INDEX" val="7d213be31f164739af22cf0f1b8a640c"/>
  <p:tag name="KSO_WM_UNIT_TEXT_FILL_FORE_SCHEMECOLOR_INDEX_BRIGHTNESS" val="0.15"/>
  <p:tag name="KSO_WM_UNIT_TEXT_FILL_FORE_SCHEMECOLOR_INDEX" val="13"/>
  <p:tag name="KSO_WM_UNIT_TEXT_FILL_TYPE" val="1"/>
  <p:tag name="KSO_WM_TEMPLATE_ASSEMBLE_XID" val="62ea298f295c1bf6da6a2be7"/>
  <p:tag name="KSO_WM_TEMPLATE_ASSEMBLE_GROUPID" val="62ea283c295c1bf6da6a2380"/>
</p:tagLst>
</file>

<file path=ppt/tags/tag89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</p:tagLst>
</file>

<file path=ppt/tags/tag91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3*i*1"/>
  <p:tag name="KSO_WM_BEAUTIFY_FLAG" val="#wm#"/>
  <p:tag name="KSO_WM_TAG_VERSION" val="1.0"/>
  <p:tag name="KSO_WM_CHIP_GROUPID" val="62ea283c295c1bf6da6a2380"/>
  <p:tag name="KSO_WM_CHIP_XID" val="62ea283c295c1bf6da6a238c"/>
  <p:tag name="KSO_WM_UNIT_DEC_AREA_ID" val="91c2a8ecb59c4d529338e4c22728d253"/>
  <p:tag name="KSO_WM_CHIP_FILLAREA_FILL_RULE" val="{&quot;fill_align&quot;:&quot;r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ed8eb46a75e1439ea067ffe85aba0032"/>
</p:tagLst>
</file>

<file path=ppt/tags/tag92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3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4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5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6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7.xml><?xml version="1.0" encoding="utf-8"?>
<p:tagLst xmlns:p="http://schemas.openxmlformats.org/presentationml/2006/main">
  <p:tag name="KSO_WM_UNIT_TEXT_FILL_FORE_SCHEMECOLOR_INDEX_BRIGHTNESS" val="0"/>
  <p:tag name="KSO_WM_UNIT_TEXT_FILL_FORE_SCHEMECOLOR_INDEX" val="13"/>
  <p:tag name="KSO_WM_UNIT_TEXT_FILL_TYPE" val="1"/>
</p:tagLst>
</file>

<file path=ppt/tags/tag98.xml><?xml version="1.0" encoding="utf-8"?>
<p:tagLst xmlns:p="http://schemas.openxmlformats.org/presentationml/2006/main">
  <p:tag name="KSO_WM_UNIT_SUBTYPE" val="v"/>
  <p:tag name="KSO_WM_TEMPLATE_CATEGORY" val="chip"/>
  <p:tag name="KSO_WM_TEMPLATE_INDEX" val="20225220"/>
  <p:tag name="KSO_WM_UNIT_TYPE" val="i"/>
  <p:tag name="KSO_WM_UNIT_INDEX" val="1"/>
  <p:tag name="KSO_WM_UNIT_ID" val="chip20225220_1*i*1"/>
  <p:tag name="KSO_WM_BEAUTIFY_FLAG" val="#wm#"/>
  <p:tag name="KSO_WM_TAG_VERSION" val="1.0"/>
  <p:tag name="KSO_WM_CHIP_GROUPID" val="62ea283c295c1bf6da6a2380"/>
  <p:tag name="KSO_WM_CHIP_XID" val="62ea283c295c1bf6da6a238d"/>
  <p:tag name="KSO_WM_UNIT_DEC_AREA_ID" val="691ad09c51774ff4b4d63769fc77a168"/>
  <p:tag name="KSO_WM_CHIP_FILLAREA_FILL_RULE" val="{&quot;fill_align&quot;:&quot;cm&quot;,&quot;fill_effect&quot;:[],&quot;fill_mode&quot;:&quot;full&quot;,&quot;sacle_strategy&quot;:&quot;stretch&quot;}"/>
  <p:tag name="KSO_WM_UNIT_DEC_SUPPORTCHANGEPIC" val="0"/>
  <p:tag name="KSO_WM_UNIT_DEC_CHANGEPICRESERVED" val="1"/>
  <p:tag name="KSO_WM_ASSEMBLE_CHIP_INDEX" val="390e18b4db904ded9ee5b48d7db7fe51"/>
</p:tagLst>
</file>

<file path=ppt/tags/tag99.xml><?xml version="1.0" encoding="utf-8"?>
<p:tagLst xmlns:p="http://schemas.openxmlformats.org/presentationml/2006/main">
  <p:tag name="KSO_WM_UNIT_SUBTYPE" val="t"/>
  <p:tag name="KSO_WM_TEMPLATE_CATEGORY" val="chip"/>
  <p:tag name="KSO_WM_TEMPLATE_INDEX" val="20225220"/>
  <p:tag name="KSO_WM_UNIT_TYPE" val="i"/>
  <p:tag name="KSO_WM_UNIT_INDEX" val="1"/>
  <p:tag name="KSO_WM_UNIT_ID" val="chip20225220_2*i*1"/>
  <p:tag name="KSO_WM_BEAUTIFY_FLAG" val="#wm#"/>
  <p:tag name="KSO_WM_TAG_VERSION" val="1.0"/>
  <p:tag name="KSO_WM_CHIP_GROUPID" val="62ea283c295c1bf6da6a2380"/>
  <p:tag name="KSO_WM_CHIP_XID" val="62ea283c295c1bf6da6a238b"/>
  <p:tag name="KSO_WM_UNIT_DEC_AREA_ID" val="b0ba51e15b6847779779dbdaaa6db127"/>
  <p:tag name="KSO_WM_CHIP_FILLAREA_FILL_RULE" val="{&quot;fill_align&quot;:&quot;lb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db8a7815c60c4ce29d2daf520ebf535f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">
      <a:dk1>
        <a:srgbClr val="000000"/>
      </a:dk1>
      <a:lt1>
        <a:srgbClr val="FFFFFF"/>
      </a:lt1>
      <a:dk2>
        <a:srgbClr val="E5F7FE"/>
      </a:dk2>
      <a:lt2>
        <a:srgbClr val="FFFFFF"/>
      </a:lt2>
      <a:accent1>
        <a:srgbClr val="2FACA5"/>
      </a:accent1>
      <a:accent2>
        <a:srgbClr val="00A2BC"/>
      </a:accent2>
      <a:accent3>
        <a:srgbClr val="0093D4"/>
      </a:accent3>
      <a:accent4>
        <a:srgbClr val="007FDE"/>
      </a:accent4>
      <a:accent5>
        <a:srgbClr val="6361D2"/>
      </a:accent5>
      <a:accent6>
        <a:srgbClr val="A32FAA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2565</Words>
  <Application>WPS 文字</Application>
  <PresentationFormat>宽屏</PresentationFormat>
  <Paragraphs>332</Paragraphs>
  <Slides>19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41" baseType="lpstr">
      <vt:lpstr>Arial</vt:lpstr>
      <vt:lpstr>宋体</vt:lpstr>
      <vt:lpstr>Wingdings</vt:lpstr>
      <vt:lpstr>Wingdings</vt:lpstr>
      <vt:lpstr>汉仪粗简黑简</vt:lpstr>
      <vt:lpstr>汉仪中黑KW</vt:lpstr>
      <vt:lpstr>微软雅黑</vt:lpstr>
      <vt:lpstr>汉仪旗黑</vt:lpstr>
      <vt:lpstr>汉仪旗黑-75S</vt:lpstr>
      <vt:lpstr>等线</vt:lpstr>
      <vt:lpstr>汉仪中等线KW</vt:lpstr>
      <vt:lpstr>汉仪旗黑-75S</vt:lpstr>
      <vt:lpstr>汉仪旗黑-35S</vt:lpstr>
      <vt:lpstr>宋体</vt:lpstr>
      <vt:lpstr>Arial Unicode MS</vt:lpstr>
      <vt:lpstr>Calibri</vt:lpstr>
      <vt:lpstr>Helvetica Neue</vt:lpstr>
      <vt:lpstr>汉仪书宋二KW</vt:lpstr>
      <vt:lpstr>Bernard MT Condensed</vt:lpstr>
      <vt:lpstr>苹方-简</vt:lpstr>
      <vt:lpstr>WPS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爱玲</cp:lastModifiedBy>
  <cp:revision>178</cp:revision>
  <dcterms:created xsi:type="dcterms:W3CDTF">2024-02-26T08:46:56Z</dcterms:created>
  <dcterms:modified xsi:type="dcterms:W3CDTF">2024-02-26T08:46:56Z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D68BF6E61B694B62A621878CD16B29F8_11</vt:lpwstr>
  </property>
</Properties>
</file>